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3"/>
  </p:notesMasterIdLst>
  <p:sldIdLst>
    <p:sldId id="256" r:id="rId2"/>
    <p:sldId id="269" r:id="rId3"/>
    <p:sldId id="420" r:id="rId4"/>
    <p:sldId id="421" r:id="rId5"/>
    <p:sldId id="433" r:id="rId6"/>
    <p:sldId id="463" r:id="rId7"/>
    <p:sldId id="462" r:id="rId8"/>
    <p:sldId id="464" r:id="rId9"/>
    <p:sldId id="465" r:id="rId10"/>
    <p:sldId id="467" r:id="rId11"/>
    <p:sldId id="466" r:id="rId12"/>
    <p:sldId id="470" r:id="rId13"/>
    <p:sldId id="468" r:id="rId14"/>
    <p:sldId id="469" r:id="rId15"/>
    <p:sldId id="472" r:id="rId16"/>
    <p:sldId id="474" r:id="rId17"/>
    <p:sldId id="473" r:id="rId18"/>
    <p:sldId id="471" r:id="rId19"/>
    <p:sldId id="321" r:id="rId20"/>
    <p:sldId id="487" r:id="rId21"/>
    <p:sldId id="486" r:id="rId22"/>
    <p:sldId id="485" r:id="rId23"/>
    <p:sldId id="484" r:id="rId24"/>
    <p:sldId id="475" r:id="rId25"/>
    <p:sldId id="480" r:id="rId26"/>
    <p:sldId id="482" r:id="rId27"/>
    <p:sldId id="483" r:id="rId28"/>
    <p:sldId id="508" r:id="rId29"/>
    <p:sldId id="507" r:id="rId30"/>
    <p:sldId id="515" r:id="rId31"/>
    <p:sldId id="444" r:id="rId32"/>
    <p:sldId id="445" r:id="rId33"/>
    <p:sldId id="324" r:id="rId34"/>
    <p:sldId id="346" r:id="rId35"/>
    <p:sldId id="348" r:id="rId36"/>
    <p:sldId id="349" r:id="rId37"/>
    <p:sldId id="350" r:id="rId38"/>
    <p:sldId id="351" r:id="rId39"/>
    <p:sldId id="488" r:id="rId40"/>
    <p:sldId id="509" r:id="rId41"/>
    <p:sldId id="447" r:id="rId42"/>
    <p:sldId id="448" r:id="rId43"/>
    <p:sldId id="353" r:id="rId44"/>
    <p:sldId id="354" r:id="rId45"/>
    <p:sldId id="489" r:id="rId46"/>
    <p:sldId id="490" r:id="rId47"/>
    <p:sldId id="327" r:id="rId48"/>
    <p:sldId id="418" r:id="rId49"/>
    <p:sldId id="357" r:id="rId50"/>
    <p:sldId id="358" r:id="rId51"/>
    <p:sldId id="359" r:id="rId52"/>
    <p:sldId id="360" r:id="rId53"/>
    <p:sldId id="364" r:id="rId54"/>
    <p:sldId id="365" r:id="rId55"/>
    <p:sldId id="366" r:id="rId56"/>
    <p:sldId id="367" r:id="rId57"/>
    <p:sldId id="517" r:id="rId58"/>
    <p:sldId id="520" r:id="rId59"/>
    <p:sldId id="521" r:id="rId60"/>
    <p:sldId id="518" r:id="rId61"/>
    <p:sldId id="519" r:id="rId62"/>
    <p:sldId id="377" r:id="rId63"/>
    <p:sldId id="378" r:id="rId64"/>
    <p:sldId id="434" r:id="rId65"/>
    <p:sldId id="436" r:id="rId66"/>
    <p:sldId id="538" r:id="rId67"/>
    <p:sldId id="541" r:id="rId68"/>
    <p:sldId id="540" r:id="rId69"/>
    <p:sldId id="539" r:id="rId70"/>
    <p:sldId id="542" r:id="rId71"/>
    <p:sldId id="528" r:id="rId72"/>
    <p:sldId id="537" r:id="rId73"/>
    <p:sldId id="536" r:id="rId74"/>
    <p:sldId id="334" r:id="rId75"/>
    <p:sldId id="544" r:id="rId76"/>
    <p:sldId id="545" r:id="rId77"/>
    <p:sldId id="543" r:id="rId78"/>
    <p:sldId id="441" r:id="rId79"/>
    <p:sldId id="439" r:id="rId80"/>
    <p:sldId id="442" r:id="rId81"/>
    <p:sldId id="440" r:id="rId82"/>
    <p:sldId id="443" r:id="rId83"/>
    <p:sldId id="546" r:id="rId84"/>
    <p:sldId id="333" r:id="rId85"/>
    <p:sldId id="409" r:id="rId86"/>
    <p:sldId id="413" r:id="rId87"/>
    <p:sldId id="415" r:id="rId88"/>
    <p:sldId id="337" r:id="rId89"/>
    <p:sldId id="430" r:id="rId90"/>
    <p:sldId id="431" r:id="rId91"/>
    <p:sldId id="432" r:id="rId92"/>
    <p:sldId id="380" r:id="rId93"/>
    <p:sldId id="406" r:id="rId94"/>
    <p:sldId id="407" r:id="rId95"/>
    <p:sldId id="405" r:id="rId96"/>
    <p:sldId id="382" r:id="rId97"/>
    <p:sldId id="383" r:id="rId98"/>
    <p:sldId id="435" r:id="rId99"/>
    <p:sldId id="495" r:id="rId100"/>
    <p:sldId id="497" r:id="rId101"/>
    <p:sldId id="496" r:id="rId102"/>
    <p:sldId id="499" r:id="rId103"/>
    <p:sldId id="498" r:id="rId104"/>
    <p:sldId id="505" r:id="rId105"/>
    <p:sldId id="385" r:id="rId106"/>
    <p:sldId id="500" r:id="rId107"/>
    <p:sldId id="502" r:id="rId108"/>
    <p:sldId id="503" r:id="rId109"/>
    <p:sldId id="504" r:id="rId110"/>
    <p:sldId id="510" r:id="rId111"/>
    <p:sldId id="513" r:id="rId112"/>
    <p:sldId id="511" r:id="rId113"/>
    <p:sldId id="403" r:id="rId114"/>
    <p:sldId id="404" r:id="rId115"/>
    <p:sldId id="340" r:id="rId116"/>
    <p:sldId id="408" r:id="rId117"/>
    <p:sldId id="506" r:id="rId118"/>
    <p:sldId id="395" r:id="rId119"/>
    <p:sldId id="493" r:id="rId120"/>
    <p:sldId id="548" r:id="rId121"/>
    <p:sldId id="549" r:id="rId122"/>
    <p:sldId id="386" r:id="rId123"/>
    <p:sldId id="387" r:id="rId124"/>
    <p:sldId id="392" r:id="rId125"/>
    <p:sldId id="393" r:id="rId126"/>
    <p:sldId id="394" r:id="rId127"/>
    <p:sldId id="388" r:id="rId128"/>
    <p:sldId id="389" r:id="rId129"/>
    <p:sldId id="390" r:id="rId130"/>
    <p:sldId id="391" r:id="rId131"/>
    <p:sldId id="328" r:id="rId1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F2FF00"/>
    <a:srgbClr val="FF0018"/>
    <a:srgbClr val="A6C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5"/>
    <p:restoredTop sz="83121"/>
  </p:normalViewPr>
  <p:slideViewPr>
    <p:cSldViewPr snapToGrid="0">
      <p:cViewPr varScale="1">
        <p:scale>
          <a:sx n="101" d="100"/>
          <a:sy n="101" d="100"/>
        </p:scale>
        <p:origin x="464" y="184"/>
      </p:cViewPr>
      <p:guideLst/>
    </p:cSldViewPr>
  </p:slideViewPr>
  <p:notesTextViewPr>
    <p:cViewPr>
      <p:scale>
        <a:sx n="55" d="100"/>
        <a:sy n="5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301E2-A5BE-1148-A265-021C149E851C}" type="datetimeFigureOut">
              <a:rPr lang="en-US" smtClean="0"/>
              <a:t>8/12/25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BABF3-080F-8C40-9E79-51D7BAAF8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9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BABF3-080F-8C40-9E79-51D7BAAF86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2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0CFE4-C850-9AA7-FD74-5C7428BC8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15AD2E-B360-09D3-6AD6-E5A3D29FB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06B996-790F-1DE6-9C37-47040C395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8E5B8-887D-B768-E821-D5266C8B75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BABF3-080F-8C40-9E79-51D7BAAF86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88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9AFF9-ED45-1721-B3AB-6F15CF2C3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E11ABA-8039-DD70-3D9F-A853AABC4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5D8C35-6A55-E327-E1C1-F61AA5932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E6BBB-AB1F-844E-C63E-585322BCAF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BABF3-080F-8C40-9E79-51D7BAAF86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59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68902-BB31-1CA6-6FB5-3BBEA6FE6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9FD60C-BF9F-2A23-BC24-431943AD3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55384E-5950-6E36-F11C-3F25F0B95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5DF57-ED20-DE38-9E66-31460D7D89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BABF3-080F-8C40-9E79-51D7BAAF86D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4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334DD-5ADA-4E93-A488-D9CA7A984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FF5D9F-1006-E39E-1720-7591417053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B96DE7-E09C-F4C9-0D28-6667EAF1F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AD3B3-B95C-1B8F-D5B6-48CEFF058F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BABF3-080F-8C40-9E79-51D7BAAF86D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1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BABF3-080F-8C40-9E79-51D7BAAF86D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5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82004-67B5-C0D9-4613-7FE3563CB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E42CD-1F99-D1BE-8823-FA6F114E5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298AC-55E3-C3DD-3083-94D224C60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B56D-DA37-FA40-BBB3-4EF801C8EC5E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69E1B-41EC-8DD7-A5AE-704FA681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DBB55-660C-0059-EC25-E7D5BAEE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9BBD-EC37-A74B-AEC6-788454A32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0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0EFF-90BD-AEB7-4B0E-9961899C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D3B9D-3540-2239-0E65-232449C09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A1482-D988-B66B-6A2F-DB5D076D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B56D-DA37-FA40-BBB3-4EF801C8EC5E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96FB1-47E7-C477-BEE0-A95F8CBE7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EACEE-F58D-CE20-6581-9A176D48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9BBD-EC37-A74B-AEC6-788454A32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A259BE-8B36-AA07-9937-303728E30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DF095-20BF-3E3B-1A06-45E55482E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AD262-7664-D02B-3E18-D720F749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B56D-DA37-FA40-BBB3-4EF801C8EC5E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4C6EC-BF00-BBC5-0604-3B4EDB7F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B262-E958-2B7C-40B5-37CCB4B0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9BBD-EC37-A74B-AEC6-788454A32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1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3DDA-F484-7861-6348-3E6DA4B4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C3D97-B931-1EC0-804A-F1BD83863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49D7A-82E0-BDB2-FA26-C39CB210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B56D-DA37-FA40-BBB3-4EF801C8EC5E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8B749-55D9-ECD0-3E31-2651D0457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B1F2B-FE62-B32F-E9C4-6136E25AC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9BBD-EC37-A74B-AEC6-788454A32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6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01CF1-FF99-A228-74AC-389777D8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FA778-DFAE-E96F-6D9E-A8922DA52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7546D-4F6E-50BC-F308-6249DF1E6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B56D-DA37-FA40-BBB3-4EF801C8EC5E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4BE7-4215-A500-EB5F-F9EDBB0D1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80B62-B616-4735-221A-A701E183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9BBD-EC37-A74B-AEC6-788454A32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7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3DAA-A8F7-B7C5-E72C-4720748D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83DC4-691F-5405-2B3A-F464CA7FED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47305-D201-E3CA-EA49-3BB5E164D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FC5B1-70A6-8A0E-0ACA-5FFEC62AA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B56D-DA37-FA40-BBB3-4EF801C8EC5E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9983B-619E-7A68-51DF-837ABE22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B1F95-CE80-6CA6-F0D9-FA233A10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9BBD-EC37-A74B-AEC6-788454A32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3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7C0C5-F6AF-FDBF-8154-60806BF9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024F9-7F2B-27B8-5747-2ED7742D2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A3197-8B88-0F61-1BFA-7B7B9A208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F7CACE-49E1-74DF-9341-44EE2E286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AF6EE2-96C1-7D68-386E-2725DE552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E8485-B9F1-CC27-F86C-43FFBB5D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B56D-DA37-FA40-BBB3-4EF801C8EC5E}" type="datetimeFigureOut">
              <a:rPr lang="en-US" smtClean="0"/>
              <a:t>8/12/25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54F887-467F-B09A-773D-62602485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BA0D18-8EBB-0B04-4284-F9188977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9BBD-EC37-A74B-AEC6-788454A32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9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7B5C2-ED2B-B582-39F8-8B2EDD123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4FE8B1-74E2-8053-0518-F8A4E806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B56D-DA37-FA40-BBB3-4EF801C8EC5E}" type="datetimeFigureOut">
              <a:rPr lang="en-US" smtClean="0"/>
              <a:t>8/12/25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25752D-7050-7565-C45B-B849D7ED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72BA0B-0A6B-E782-8860-F94CA83D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9BBD-EC37-A74B-AEC6-788454A32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5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37FF1C-90E4-4A47-FE87-019F0F02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B56D-DA37-FA40-BBB3-4EF801C8EC5E}" type="datetimeFigureOut">
              <a:rPr lang="en-US" smtClean="0"/>
              <a:t>8/12/25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B1B01-F020-079F-E29E-3DA91E0F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2CCE0-E480-22B7-CD33-D1C8F34B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9BBD-EC37-A74B-AEC6-788454A32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4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DDD7-317B-F17F-DDCE-DC67FBE86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71C44-7600-E350-C6BB-7E089347B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0F586-8860-F9F6-088A-42746D878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7A335-24F9-08C9-8C91-5CF8A657D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B56D-DA37-FA40-BBB3-4EF801C8EC5E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585F8-EFA8-3FDE-C85A-BF33BB73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C3C13-E4CB-E7B7-48FB-3BB546E5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9BBD-EC37-A74B-AEC6-788454A32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5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AE88B-137E-C6CA-E624-78D71111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254C12-8691-AD17-ECEA-50417C0CA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C7D3B-42F2-5745-0479-1FD88E037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9918E-B352-8DA3-71CB-757720D7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B56D-DA37-FA40-BBB3-4EF801C8EC5E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0C216-2E29-3F7A-3BDC-4BA61209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3527B-A4A6-EE1F-DECE-0CE045EF8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9BBD-EC37-A74B-AEC6-788454A32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5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E06DCE-A177-A30A-471A-D032C0D7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B721C-2352-4CC6-B01C-856B73DE3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60674-18FD-4E51-7C67-D7C5E09A9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62B56D-DA37-FA40-BBB3-4EF801C8EC5E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A95D8-281C-E91D-2693-089602596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45896-C440-EA98-3662-D906A0679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279BBD-EC37-A74B-AEC6-788454A32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6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7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6.jpe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A9C0C-AF8D-49B6-7208-60FFE748A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653" y="1357082"/>
            <a:ext cx="10032694" cy="2387600"/>
          </a:xfrm>
        </p:spPr>
        <p:txBody>
          <a:bodyPr>
            <a:noAutofit/>
          </a:bodyPr>
          <a:lstStyle/>
          <a:p>
            <a:r>
              <a:rPr lang="en-US" sz="5000" b="1" dirty="0"/>
              <a:t>Effective Error Channels </a:t>
            </a:r>
            <a:br>
              <a:rPr lang="en-US" sz="5000" b="1" dirty="0"/>
            </a:br>
            <a:r>
              <a:rPr lang="en-US" sz="5000" b="1" dirty="0"/>
              <a:t>for Magic State Distillation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A2DDCC5-74C4-E599-8A3A-A634B9207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7117"/>
            <a:ext cx="9144000" cy="1193801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/>
              <a:t>Aiden Karpf</a:t>
            </a:r>
          </a:p>
          <a:p>
            <a:r>
              <a:rPr lang="en-US" b="1" i="1" dirty="0"/>
              <a:t>2025 Global Quantum Leap Internship </a:t>
            </a:r>
          </a:p>
          <a:p>
            <a:r>
              <a:rPr lang="en-US" b="1" i="1" dirty="0"/>
              <a:t>Long Update</a:t>
            </a:r>
          </a:p>
        </p:txBody>
      </p:sp>
    </p:spTree>
    <p:extLst>
      <p:ext uri="{BB962C8B-B14F-4D97-AF65-F5344CB8AC3E}">
        <p14:creationId xmlns:p14="http://schemas.microsoft.com/office/powerpoint/2010/main" val="23432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4C5EB-4218-79C3-9C3A-D4ECDC3B7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7E963291-A117-052C-96FC-975DAAB07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74" y="1438889"/>
            <a:ext cx="7038238" cy="22944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575CC-FAAD-44AD-92DC-62C8829DC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 Question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20440F0-CE4D-D233-AD43-C37116EDD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295" y="3627449"/>
            <a:ext cx="2355412" cy="332366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1600" dirty="0"/>
              <a:t>Logical Circuit (6 qubits)</a:t>
            </a:r>
          </a:p>
        </p:txBody>
      </p:sp>
      <p:pic>
        <p:nvPicPr>
          <p:cNvPr id="8" name="Picture 7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6C08EC4C-3F08-ABE7-DD7A-3387D4C32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53892"/>
            <a:ext cx="6973389" cy="211166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C0AE7CC-9A2D-AA36-B1B5-18B31C8DA499}"/>
              </a:ext>
            </a:extLst>
          </p:cNvPr>
          <p:cNvSpPr txBox="1">
            <a:spLocks/>
          </p:cNvSpPr>
          <p:nvPr/>
        </p:nvSpPr>
        <p:spPr>
          <a:xfrm>
            <a:off x="2174860" y="6349831"/>
            <a:ext cx="4178439" cy="33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600" dirty="0"/>
              <a:t>Encoded circuit with Steane code (50 qubits)</a:t>
            </a:r>
          </a:p>
        </p:txBody>
      </p:sp>
      <p:pic>
        <p:nvPicPr>
          <p:cNvPr id="30" name="Picture 29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6C6A9D3B-2943-9FAE-ABBB-993EBC60B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1" y="5862808"/>
            <a:ext cx="381634" cy="359360"/>
          </a:xfrm>
          <a:prstGeom prst="rect">
            <a:avLst/>
          </a:prstGeom>
        </p:spPr>
      </p:pic>
      <p:pic>
        <p:nvPicPr>
          <p:cNvPr id="36" name="Picture 35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965F8424-971A-3FF9-8CAC-DC7819EA1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939" y="5518247"/>
            <a:ext cx="381634" cy="359360"/>
          </a:xfrm>
          <a:prstGeom prst="rect">
            <a:avLst/>
          </a:prstGeom>
        </p:spPr>
      </p:pic>
      <p:pic>
        <p:nvPicPr>
          <p:cNvPr id="37" name="Picture 36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6C301B9B-883A-A6B4-88C7-405A37252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1" y="5128790"/>
            <a:ext cx="381634" cy="359360"/>
          </a:xfrm>
          <a:prstGeom prst="rect">
            <a:avLst/>
          </a:prstGeom>
        </p:spPr>
      </p:pic>
      <p:pic>
        <p:nvPicPr>
          <p:cNvPr id="38" name="Picture 37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6B3A904F-591E-6D67-9EB9-1A72545D0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939" y="4850362"/>
            <a:ext cx="381634" cy="359360"/>
          </a:xfrm>
          <a:prstGeom prst="rect">
            <a:avLst/>
          </a:prstGeom>
        </p:spPr>
      </p:pic>
      <p:pic>
        <p:nvPicPr>
          <p:cNvPr id="39" name="Picture 38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E11D497A-D8BA-35BD-421B-83A246BB6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1" y="4542643"/>
            <a:ext cx="381634" cy="359360"/>
          </a:xfrm>
          <a:prstGeom prst="rect">
            <a:avLst/>
          </a:prstGeom>
        </p:spPr>
      </p:pic>
      <p:pic>
        <p:nvPicPr>
          <p:cNvPr id="40" name="Picture 39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EE04C576-5352-671E-6EB4-9B4516B09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1" y="4142222"/>
            <a:ext cx="381634" cy="3593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5A17E6-1942-2454-664A-FB0CC7D4D1CC}"/>
              </a:ext>
            </a:extLst>
          </p:cNvPr>
          <p:cNvSpPr/>
          <p:nvPr/>
        </p:nvSpPr>
        <p:spPr>
          <a:xfrm>
            <a:off x="1773110" y="4777801"/>
            <a:ext cx="1378744" cy="729802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B5CFB7-96E8-C3B5-0886-644BA84CD536}"/>
              </a:ext>
            </a:extLst>
          </p:cNvPr>
          <p:cNvSpPr/>
          <p:nvPr/>
        </p:nvSpPr>
        <p:spPr>
          <a:xfrm>
            <a:off x="1773110" y="5563392"/>
            <a:ext cx="1378744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643CD3-FA4F-6F65-CB54-4361EB4DF252}"/>
              </a:ext>
            </a:extLst>
          </p:cNvPr>
          <p:cNvSpPr/>
          <p:nvPr/>
        </p:nvSpPr>
        <p:spPr>
          <a:xfrm>
            <a:off x="3608083" y="5563392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7291B0-9FF2-4BED-627D-4A93079E04B1}"/>
              </a:ext>
            </a:extLst>
          </p:cNvPr>
          <p:cNvSpPr/>
          <p:nvPr/>
        </p:nvSpPr>
        <p:spPr>
          <a:xfrm>
            <a:off x="3608083" y="4805443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68967C-DE9F-3B28-2573-4A23801A27DD}"/>
              </a:ext>
            </a:extLst>
          </p:cNvPr>
          <p:cNvSpPr/>
          <p:nvPr/>
        </p:nvSpPr>
        <p:spPr>
          <a:xfrm>
            <a:off x="5529428" y="5563392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BB9199-C26D-E67F-F1D5-DDFA65AD43CC}"/>
              </a:ext>
            </a:extLst>
          </p:cNvPr>
          <p:cNvSpPr/>
          <p:nvPr/>
        </p:nvSpPr>
        <p:spPr>
          <a:xfrm>
            <a:off x="5514817" y="4805443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D534829-DEAD-2657-50D2-0B3C625BB0EE}"/>
              </a:ext>
            </a:extLst>
          </p:cNvPr>
          <p:cNvSpPr txBox="1">
            <a:spLocks/>
          </p:cNvSpPr>
          <p:nvPr/>
        </p:nvSpPr>
        <p:spPr>
          <a:xfrm>
            <a:off x="8075358" y="5128790"/>
            <a:ext cx="1907619" cy="33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600" i="1" dirty="0"/>
              <a:t>Noise depends on Steane-encoding 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8F6B59-7C71-88D4-6EB6-B25556CD6817}"/>
              </a:ext>
            </a:extLst>
          </p:cNvPr>
          <p:cNvSpPr/>
          <p:nvPr/>
        </p:nvSpPr>
        <p:spPr>
          <a:xfrm rot="16200000">
            <a:off x="752451" y="5201509"/>
            <a:ext cx="1898522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C7AE4F-E101-1C59-9164-41EF0ED1F3AF}"/>
              </a:ext>
            </a:extLst>
          </p:cNvPr>
          <p:cNvSpPr/>
          <p:nvPr/>
        </p:nvSpPr>
        <p:spPr>
          <a:xfrm rot="16200000">
            <a:off x="4494158" y="5201509"/>
            <a:ext cx="1898522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178D30-851D-71EA-82C3-0CE6A167ABB3}"/>
              </a:ext>
            </a:extLst>
          </p:cNvPr>
          <p:cNvSpPr/>
          <p:nvPr/>
        </p:nvSpPr>
        <p:spPr>
          <a:xfrm rot="16200000">
            <a:off x="6688683" y="5696326"/>
            <a:ext cx="908886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B5B5C3-81F4-C01E-314A-0DA67385D565}"/>
              </a:ext>
            </a:extLst>
          </p:cNvPr>
          <p:cNvSpPr/>
          <p:nvPr/>
        </p:nvSpPr>
        <p:spPr>
          <a:xfrm rot="16200000">
            <a:off x="1019155" y="5027832"/>
            <a:ext cx="908886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C3F4AE-2128-3BAC-CF46-443627F5AC1E}"/>
              </a:ext>
            </a:extLst>
          </p:cNvPr>
          <p:cNvSpPr/>
          <p:nvPr/>
        </p:nvSpPr>
        <p:spPr>
          <a:xfrm rot="16200000">
            <a:off x="2708425" y="4816873"/>
            <a:ext cx="1169044" cy="182587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ECB744-6012-5DF1-1AF7-DB68AED7A271}"/>
              </a:ext>
            </a:extLst>
          </p:cNvPr>
          <p:cNvSpPr/>
          <p:nvPr/>
        </p:nvSpPr>
        <p:spPr>
          <a:xfrm rot="16200000">
            <a:off x="2756905" y="5345374"/>
            <a:ext cx="1518767" cy="182587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73D0B5-5D31-1B67-C82E-85D05F651644}"/>
              </a:ext>
            </a:extLst>
          </p:cNvPr>
          <p:cNvSpPr/>
          <p:nvPr/>
        </p:nvSpPr>
        <p:spPr>
          <a:xfrm rot="16200000">
            <a:off x="4751818" y="5027832"/>
            <a:ext cx="908886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23" name="Picture 22" descr="A purple scribble on a white background&#10;&#10;AI-generated content may be incorrect.">
            <a:extLst>
              <a:ext uri="{FF2B5EF4-FFF2-40B4-BE49-F238E27FC236}">
                <a16:creationId xmlns:a16="http://schemas.microsoft.com/office/drawing/2014/main" id="{BB18A9DD-85CE-F167-AD65-EE121A285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557" y="1003834"/>
            <a:ext cx="344202" cy="283967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4BA5084-4DC8-84F5-C49B-332E82F9B087}"/>
              </a:ext>
            </a:extLst>
          </p:cNvPr>
          <p:cNvSpPr txBox="1">
            <a:spLocks/>
          </p:cNvSpPr>
          <p:nvPr/>
        </p:nvSpPr>
        <p:spPr>
          <a:xfrm>
            <a:off x="6979933" y="1018331"/>
            <a:ext cx="3261816" cy="283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= effective error channel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7314D7-EAFC-3F7E-E755-D4F224A10048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294524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70404-D4C2-1C01-D69F-29226EFD2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8EECB-6FE0-A515-D716-D2362FA9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Simulating Fully-Encoded Circuit for Comparison?</a:t>
            </a:r>
          </a:p>
        </p:txBody>
      </p:sp>
      <p:pic>
        <p:nvPicPr>
          <p:cNvPr id="17" name="Picture 16" descr="A black question mark and lines&#10;&#10;AI-generated content may be incorrect.">
            <a:extLst>
              <a:ext uri="{FF2B5EF4-FFF2-40B4-BE49-F238E27FC236}">
                <a16:creationId xmlns:a16="http://schemas.microsoft.com/office/drawing/2014/main" id="{4B4D34CF-0C1C-B13A-4FD0-D92ED5748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71" y="3524306"/>
            <a:ext cx="640559" cy="753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655CF5D-83A0-FD4E-0ECC-0A94CF3483BD}"/>
              </a:ext>
            </a:extLst>
          </p:cNvPr>
          <p:cNvSpPr/>
          <p:nvPr/>
        </p:nvSpPr>
        <p:spPr>
          <a:xfrm>
            <a:off x="988136" y="2138516"/>
            <a:ext cx="3749930" cy="3659389"/>
          </a:xfrm>
          <a:prstGeom prst="rect">
            <a:avLst/>
          </a:prstGeom>
          <a:solidFill>
            <a:srgbClr val="FFD579">
              <a:alpha val="2020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D579"/>
              </a:solidFill>
              <a:highlight>
                <a:srgbClr val="FFD579"/>
              </a:highlight>
            </a:endParaRPr>
          </a:p>
        </p:txBody>
      </p:sp>
      <p:pic>
        <p:nvPicPr>
          <p:cNvPr id="22" name="Picture 21" descr="A black check mark on a white background&#10;&#10;AI-generated content may be incorrect.">
            <a:extLst>
              <a:ext uri="{FF2B5EF4-FFF2-40B4-BE49-F238E27FC236}">
                <a16:creationId xmlns:a16="http://schemas.microsoft.com/office/drawing/2014/main" id="{1314A477-016D-B678-6B03-833B613E7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391" y="2450533"/>
            <a:ext cx="483499" cy="50199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CDE92-7228-729F-5DF3-3D1D1DD04D2F}"/>
              </a:ext>
            </a:extLst>
          </p:cNvPr>
          <p:cNvSpPr txBox="1">
            <a:spLocks/>
          </p:cNvSpPr>
          <p:nvPr/>
        </p:nvSpPr>
        <p:spPr>
          <a:xfrm>
            <a:off x="1149119" y="4873311"/>
            <a:ext cx="3363887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Simulation of fully encoded circuit with Steane code</a:t>
            </a:r>
            <a:endParaRPr lang="en-US" sz="2000" b="1" i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CA9BD1F-88C7-0CA9-429F-8C0BC409473B}"/>
              </a:ext>
            </a:extLst>
          </p:cNvPr>
          <p:cNvSpPr txBox="1">
            <a:spLocks/>
          </p:cNvSpPr>
          <p:nvPr/>
        </p:nvSpPr>
        <p:spPr>
          <a:xfrm>
            <a:off x="1080461" y="2450533"/>
            <a:ext cx="3565281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Simulation of Logical circuit with effective error channels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83A93F-9369-DFC5-9442-AEF72B5E6306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71956260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A9D2D-163D-18A0-6BBE-07A32FE67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A3E59-51A1-35EE-05A8-170F9E8EA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Simulating Fully-Encoded Circuit for Comparison?</a:t>
            </a:r>
          </a:p>
        </p:txBody>
      </p:sp>
      <p:pic>
        <p:nvPicPr>
          <p:cNvPr id="17" name="Picture 16" descr="A black question mark and lines&#10;&#10;AI-generated content may be incorrect.">
            <a:extLst>
              <a:ext uri="{FF2B5EF4-FFF2-40B4-BE49-F238E27FC236}">
                <a16:creationId xmlns:a16="http://schemas.microsoft.com/office/drawing/2014/main" id="{7BE4301E-B4B9-B1DD-1B4B-A823DDBF9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71" y="3524306"/>
            <a:ext cx="640559" cy="753283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A419265C-B66B-6F77-CF2D-2B25178BA99C}"/>
              </a:ext>
            </a:extLst>
          </p:cNvPr>
          <p:cNvSpPr txBox="1">
            <a:spLocks/>
          </p:cNvSpPr>
          <p:nvPr/>
        </p:nvSpPr>
        <p:spPr>
          <a:xfrm>
            <a:off x="1149119" y="4873311"/>
            <a:ext cx="3363887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Simulation of fully encoded circuit with Steane code</a:t>
            </a:r>
            <a:endParaRPr lang="en-US" sz="2000" b="1" i="1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0C93BD2C-99FE-7A92-ADE5-D4F323D7011A}"/>
              </a:ext>
            </a:extLst>
          </p:cNvPr>
          <p:cNvSpPr txBox="1">
            <a:spLocks/>
          </p:cNvSpPr>
          <p:nvPr/>
        </p:nvSpPr>
        <p:spPr>
          <a:xfrm>
            <a:off x="1080461" y="2450533"/>
            <a:ext cx="3565281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Simulation of Logical circuit with effective error channels</a:t>
            </a:r>
          </a:p>
        </p:txBody>
      </p:sp>
      <p:pic>
        <p:nvPicPr>
          <p:cNvPr id="22" name="Picture 21" descr="A black check mark on a white background&#10;&#10;AI-generated content may be incorrect.">
            <a:extLst>
              <a:ext uri="{FF2B5EF4-FFF2-40B4-BE49-F238E27FC236}">
                <a16:creationId xmlns:a16="http://schemas.microsoft.com/office/drawing/2014/main" id="{84D64C2B-DD20-01B3-59C3-68974851E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391" y="2450533"/>
            <a:ext cx="483499" cy="50199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C19F13-6565-6DAD-66F5-75B137EC6039}"/>
              </a:ext>
            </a:extLst>
          </p:cNvPr>
          <p:cNvSpPr txBox="1">
            <a:spLocks/>
          </p:cNvSpPr>
          <p:nvPr/>
        </p:nvSpPr>
        <p:spPr>
          <a:xfrm>
            <a:off x="4876163" y="5009761"/>
            <a:ext cx="391954" cy="518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i="1" dirty="0"/>
              <a:t>?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1D6739-8128-F9B7-1B28-E791BE4B44E5}"/>
              </a:ext>
            </a:extLst>
          </p:cNvPr>
          <p:cNvSpPr/>
          <p:nvPr/>
        </p:nvSpPr>
        <p:spPr>
          <a:xfrm>
            <a:off x="988136" y="4675239"/>
            <a:ext cx="3749930" cy="1122666"/>
          </a:xfrm>
          <a:prstGeom prst="rect">
            <a:avLst/>
          </a:prstGeom>
          <a:solidFill>
            <a:srgbClr val="FFD579">
              <a:alpha val="2020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D579"/>
              </a:solidFill>
              <a:highlight>
                <a:srgbClr val="FFD579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894E1A-FEC6-68CC-897C-5577973C1B23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14140187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7ABD0-FD2B-0935-D39C-A759E2E6D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A35D-A884-6714-6CB2-A96989C4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Simulating Fully-Encoded Circuit for Comparison?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1391F-DC98-C989-8C22-2316CB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814" y="2103351"/>
            <a:ext cx="5206180" cy="4878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Qiskit’s “extended_stabilizer” simulator</a:t>
            </a:r>
          </a:p>
          <a:p>
            <a:pPr lvl="1"/>
            <a:r>
              <a:rPr lang="en-US" dirty="0"/>
              <a:t>Computation scales with the number of non-Clifford gates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7" name="Picture 16" descr="A black question mark and lines&#10;&#10;AI-generated content may be incorrect.">
            <a:extLst>
              <a:ext uri="{FF2B5EF4-FFF2-40B4-BE49-F238E27FC236}">
                <a16:creationId xmlns:a16="http://schemas.microsoft.com/office/drawing/2014/main" id="{1F5E5812-9C40-E6D1-F967-2ED6C9FBF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71" y="3524306"/>
            <a:ext cx="640559" cy="753283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3216E136-56F2-D228-AA72-D310D44DD1B9}"/>
              </a:ext>
            </a:extLst>
          </p:cNvPr>
          <p:cNvSpPr txBox="1">
            <a:spLocks/>
          </p:cNvSpPr>
          <p:nvPr/>
        </p:nvSpPr>
        <p:spPr>
          <a:xfrm>
            <a:off x="1149119" y="4873311"/>
            <a:ext cx="3363887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Simulation of fully encoded circuit with Steane code</a:t>
            </a:r>
            <a:endParaRPr lang="en-US" sz="2000" b="1" i="1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F117E56-3CA4-2AEE-F6A4-17D66D92DF0B}"/>
              </a:ext>
            </a:extLst>
          </p:cNvPr>
          <p:cNvSpPr txBox="1">
            <a:spLocks/>
          </p:cNvSpPr>
          <p:nvPr/>
        </p:nvSpPr>
        <p:spPr>
          <a:xfrm>
            <a:off x="1080461" y="2450533"/>
            <a:ext cx="3565281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Simulation of Logical circuit with effective error channels</a:t>
            </a:r>
          </a:p>
        </p:txBody>
      </p:sp>
      <p:pic>
        <p:nvPicPr>
          <p:cNvPr id="22" name="Picture 21" descr="A black check mark on a white background&#10;&#10;AI-generated content may be incorrect.">
            <a:extLst>
              <a:ext uri="{FF2B5EF4-FFF2-40B4-BE49-F238E27FC236}">
                <a16:creationId xmlns:a16="http://schemas.microsoft.com/office/drawing/2014/main" id="{6CE8E5CC-08A0-2F5F-6E50-6B2CDD860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391" y="2450533"/>
            <a:ext cx="483499" cy="50199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15A67F-1451-6380-04DA-FC613185BF8C}"/>
              </a:ext>
            </a:extLst>
          </p:cNvPr>
          <p:cNvSpPr txBox="1">
            <a:spLocks/>
          </p:cNvSpPr>
          <p:nvPr/>
        </p:nvSpPr>
        <p:spPr>
          <a:xfrm>
            <a:off x="4876163" y="5009761"/>
            <a:ext cx="391954" cy="518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i="1" dirty="0"/>
              <a:t>?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2C1561-3A5B-54E3-A7B9-EC36D6173EF8}"/>
              </a:ext>
            </a:extLst>
          </p:cNvPr>
          <p:cNvSpPr/>
          <p:nvPr/>
        </p:nvSpPr>
        <p:spPr>
          <a:xfrm>
            <a:off x="988136" y="4675239"/>
            <a:ext cx="3749930" cy="1122666"/>
          </a:xfrm>
          <a:prstGeom prst="rect">
            <a:avLst/>
          </a:prstGeom>
          <a:solidFill>
            <a:srgbClr val="FFD579">
              <a:alpha val="2020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D579"/>
              </a:solidFill>
              <a:highlight>
                <a:srgbClr val="FFD579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E5C2F-C059-113D-3F2A-68AD6B6130A2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90095094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C3C68-967B-D5DC-DDEC-87E936BD3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0A12-1818-7731-9BBB-5F259069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Simulating Fully-Encoded Circuit for Comparison?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1E5D8-4439-5A71-F620-5A2F0D8FE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814" y="2103351"/>
            <a:ext cx="5206180" cy="4878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Qiskit’s “extended_stabilizer” simulator</a:t>
            </a:r>
          </a:p>
          <a:p>
            <a:pPr lvl="1"/>
            <a:r>
              <a:rPr lang="en-US" dirty="0"/>
              <a:t>Computation scales with the number of non-Clifford gates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Problem:</a:t>
            </a:r>
          </a:p>
          <a:p>
            <a:pPr lvl="1"/>
            <a:r>
              <a:rPr lang="en-US" b="1" dirty="0"/>
              <a:t>The simulator does not support classically-conditioned operations mid-circuit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7" name="Picture 16" descr="A black question mark and lines&#10;&#10;AI-generated content may be incorrect.">
            <a:extLst>
              <a:ext uri="{FF2B5EF4-FFF2-40B4-BE49-F238E27FC236}">
                <a16:creationId xmlns:a16="http://schemas.microsoft.com/office/drawing/2014/main" id="{04641686-714C-30C7-034D-0AF820822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71" y="3524306"/>
            <a:ext cx="640559" cy="753283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D78DF1C5-A9CD-1D85-2CB7-E806386A7538}"/>
              </a:ext>
            </a:extLst>
          </p:cNvPr>
          <p:cNvSpPr txBox="1">
            <a:spLocks/>
          </p:cNvSpPr>
          <p:nvPr/>
        </p:nvSpPr>
        <p:spPr>
          <a:xfrm>
            <a:off x="1149119" y="4873311"/>
            <a:ext cx="3363887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Simulation of fully encoded circuit with Steane code</a:t>
            </a:r>
            <a:endParaRPr lang="en-US" sz="2000" b="1" i="1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3231E71-7F13-B400-32C6-4154C08ABBDD}"/>
              </a:ext>
            </a:extLst>
          </p:cNvPr>
          <p:cNvSpPr txBox="1">
            <a:spLocks/>
          </p:cNvSpPr>
          <p:nvPr/>
        </p:nvSpPr>
        <p:spPr>
          <a:xfrm>
            <a:off x="1080461" y="2450533"/>
            <a:ext cx="3565281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Simulation of Logical circuit with effective error channels</a:t>
            </a:r>
          </a:p>
        </p:txBody>
      </p:sp>
      <p:pic>
        <p:nvPicPr>
          <p:cNvPr id="22" name="Picture 21" descr="A black check mark on a white background&#10;&#10;AI-generated content may be incorrect.">
            <a:extLst>
              <a:ext uri="{FF2B5EF4-FFF2-40B4-BE49-F238E27FC236}">
                <a16:creationId xmlns:a16="http://schemas.microsoft.com/office/drawing/2014/main" id="{98855298-96D7-5A72-B502-467883E1B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391" y="2450533"/>
            <a:ext cx="483499" cy="50199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7F2D4A-BF9A-EE99-DF91-31CF800F95F6}"/>
              </a:ext>
            </a:extLst>
          </p:cNvPr>
          <p:cNvSpPr txBox="1">
            <a:spLocks/>
          </p:cNvSpPr>
          <p:nvPr/>
        </p:nvSpPr>
        <p:spPr>
          <a:xfrm>
            <a:off x="4876163" y="5009761"/>
            <a:ext cx="391954" cy="518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i="1" dirty="0"/>
              <a:t>?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BEAA05-9460-F250-FCBC-4AD073E0F380}"/>
              </a:ext>
            </a:extLst>
          </p:cNvPr>
          <p:cNvSpPr/>
          <p:nvPr/>
        </p:nvSpPr>
        <p:spPr>
          <a:xfrm>
            <a:off x="988136" y="4675239"/>
            <a:ext cx="3749930" cy="1122666"/>
          </a:xfrm>
          <a:prstGeom prst="rect">
            <a:avLst/>
          </a:prstGeom>
          <a:solidFill>
            <a:srgbClr val="FFD579">
              <a:alpha val="2020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D579"/>
              </a:solidFill>
              <a:highlight>
                <a:srgbClr val="FFD579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4066E-AA87-87BA-8423-404E6D19102F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65824057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D9856-C374-5226-99AD-E6B8A9CF5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A25D-D05D-4B49-49F6-164BBF7E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Simulating Fully-Encoded Circuit for Comparison?</a:t>
            </a:r>
          </a:p>
        </p:txBody>
      </p:sp>
      <p:pic>
        <p:nvPicPr>
          <p:cNvPr id="4" name="Picture 3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02A29911-7A15-E3E3-E486-7E84740DF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823" y="2940132"/>
            <a:ext cx="6182354" cy="1903331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D79844-4C68-8723-21E1-BDA9C735E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106"/>
            <a:ext cx="11034932" cy="771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track the necessary recovery operations through the circuit?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9347A-AED3-FFA2-F37F-8D81C71276F7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13895770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6124E-986F-8A9D-B904-72F3435F1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9DBD9-C9DB-6124-8F59-70CAF22C6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Simulating Fully-Encoded Circuit for Comparison?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9DABF2-699E-DA7D-1876-C03E43A7534A}"/>
              </a:ext>
            </a:extLst>
          </p:cNvPr>
          <p:cNvGrpSpPr/>
          <p:nvPr/>
        </p:nvGrpSpPr>
        <p:grpSpPr>
          <a:xfrm>
            <a:off x="3004823" y="2940132"/>
            <a:ext cx="6182354" cy="1903331"/>
            <a:chOff x="3119438" y="4660116"/>
            <a:chExt cx="5953124" cy="1832759"/>
          </a:xfrm>
        </p:grpSpPr>
        <p:pic>
          <p:nvPicPr>
            <p:cNvPr id="4" name="Picture 3" descr="A diagram of a mathematical equation&#10;&#10;AI-generated content may be incorrect.">
              <a:extLst>
                <a:ext uri="{FF2B5EF4-FFF2-40B4-BE49-F238E27FC236}">
                  <a16:creationId xmlns:a16="http://schemas.microsoft.com/office/drawing/2014/main" id="{63A54DB5-D7DD-CA89-C19E-5A040E27C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9438" y="4660116"/>
              <a:ext cx="5953124" cy="183275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BBACAF5-30F3-68D8-3EA5-1CE37651C362}"/>
                </a:ext>
              </a:extLst>
            </p:cNvPr>
            <p:cNvSpPr/>
            <p:nvPr/>
          </p:nvSpPr>
          <p:spPr>
            <a:xfrm>
              <a:off x="4586140" y="5283553"/>
              <a:ext cx="480767" cy="555083"/>
            </a:xfrm>
            <a:prstGeom prst="rect">
              <a:avLst/>
            </a:prstGeom>
            <a:solidFill>
              <a:srgbClr val="FF0018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18"/>
                </a:solidFill>
                <a:highlight>
                  <a:srgbClr val="FF0018"/>
                </a:highlight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8D2B2F-C24B-F4FA-7F78-0610F6AFA6AF}"/>
                </a:ext>
              </a:extLst>
            </p:cNvPr>
            <p:cNvSpPr/>
            <p:nvPr/>
          </p:nvSpPr>
          <p:spPr>
            <a:xfrm>
              <a:off x="4586139" y="5876190"/>
              <a:ext cx="480767" cy="555083"/>
            </a:xfrm>
            <a:prstGeom prst="rect">
              <a:avLst/>
            </a:prstGeom>
            <a:solidFill>
              <a:srgbClr val="FF0018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18"/>
                </a:solidFill>
                <a:highlight>
                  <a:srgbClr val="FF0018"/>
                </a:highlight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FC6F93-42FF-4C21-D84C-3EE47B08849C}"/>
                </a:ext>
              </a:extLst>
            </p:cNvPr>
            <p:cNvSpPr/>
            <p:nvPr/>
          </p:nvSpPr>
          <p:spPr>
            <a:xfrm>
              <a:off x="6052840" y="5876190"/>
              <a:ext cx="598785" cy="555083"/>
            </a:xfrm>
            <a:prstGeom prst="rect">
              <a:avLst/>
            </a:prstGeom>
            <a:solidFill>
              <a:srgbClr val="FF0018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18"/>
                </a:solidFill>
                <a:highlight>
                  <a:srgbClr val="FF0018"/>
                </a:highlight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C47F5E-54F0-D461-ACFF-E68D09D5379D}"/>
                </a:ext>
              </a:extLst>
            </p:cNvPr>
            <p:cNvSpPr/>
            <p:nvPr/>
          </p:nvSpPr>
          <p:spPr>
            <a:xfrm>
              <a:off x="6052840" y="5283553"/>
              <a:ext cx="598785" cy="555083"/>
            </a:xfrm>
            <a:prstGeom prst="rect">
              <a:avLst/>
            </a:prstGeom>
            <a:solidFill>
              <a:srgbClr val="FF0018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18"/>
                </a:solidFill>
                <a:highlight>
                  <a:srgbClr val="FF0018"/>
                </a:highligh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83F39B-DB47-0470-B717-99A12664F4A2}"/>
                </a:ext>
              </a:extLst>
            </p:cNvPr>
            <p:cNvSpPr/>
            <p:nvPr/>
          </p:nvSpPr>
          <p:spPr>
            <a:xfrm>
              <a:off x="7637558" y="5283552"/>
              <a:ext cx="598785" cy="555083"/>
            </a:xfrm>
            <a:prstGeom prst="rect">
              <a:avLst/>
            </a:prstGeom>
            <a:solidFill>
              <a:srgbClr val="FF0018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18"/>
                </a:solidFill>
                <a:highlight>
                  <a:srgbClr val="FF0018"/>
                </a:highlight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F823E8-88F4-F7AF-38B0-20E994E2E856}"/>
                </a:ext>
              </a:extLst>
            </p:cNvPr>
            <p:cNvSpPr/>
            <p:nvPr/>
          </p:nvSpPr>
          <p:spPr>
            <a:xfrm>
              <a:off x="7637558" y="5876189"/>
              <a:ext cx="598785" cy="555083"/>
            </a:xfrm>
            <a:prstGeom prst="rect">
              <a:avLst/>
            </a:prstGeom>
            <a:solidFill>
              <a:srgbClr val="FF0018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18"/>
                </a:solidFill>
                <a:highlight>
                  <a:srgbClr val="FF0018"/>
                </a:highlight>
              </a:endParaRP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C2BF8B2-6F0E-40A7-E7E1-A0DC79B82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106"/>
            <a:ext cx="11034932" cy="771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track the necessary recovery operations through the circuit?</a:t>
            </a:r>
          </a:p>
          <a:p>
            <a:pPr lvl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28DFD-636C-BD6D-84FE-1FC261B7579F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21441113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813E5-39C0-5F9C-9A07-DBD76CED2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56AC-026C-1D73-A272-86257ED7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Simulating Fully-Encoded Circuit for Comparison?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EBF8F-7C86-06B5-EEFC-B32EE7A16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106"/>
            <a:ext cx="11034932" cy="771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track the necessary recovery operations through the circuit?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04E2AFC-960F-36DC-5ACC-8E543E89EC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56" t="26371" r="5636" b="30309"/>
          <a:stretch>
            <a:fillRect/>
          </a:stretch>
        </p:blipFill>
        <p:spPr>
          <a:xfrm>
            <a:off x="3426889" y="3101809"/>
            <a:ext cx="5338221" cy="1903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CA28E0-48F8-74E4-045A-C516B45A6851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3705221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E47EA-0664-CFBB-8966-46E380B37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893F-76BB-4BCE-3CB7-02C49F6E2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Simulating Fully-Encoded Circuit for Comparison?</a:t>
            </a:r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CC8DF79-FA4B-C97B-1AA4-DFF88A1598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56" t="26371" r="5636" b="30309"/>
          <a:stretch>
            <a:fillRect/>
          </a:stretch>
        </p:blipFill>
        <p:spPr>
          <a:xfrm>
            <a:off x="3426889" y="3101809"/>
            <a:ext cx="5338221" cy="19038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8525AF-355B-7552-D40C-FD8F20D564BE}"/>
              </a:ext>
            </a:extLst>
          </p:cNvPr>
          <p:cNvSpPr/>
          <p:nvPr/>
        </p:nvSpPr>
        <p:spPr>
          <a:xfrm>
            <a:off x="5924940" y="3140771"/>
            <a:ext cx="875518" cy="1664494"/>
          </a:xfrm>
          <a:prstGeom prst="rect">
            <a:avLst/>
          </a:prstGeom>
          <a:solidFill>
            <a:srgbClr val="FF0018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18"/>
              </a:solidFill>
              <a:highlight>
                <a:srgbClr val="FF0018"/>
              </a:highlight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0D357A-3236-A1CD-E969-F599082DF6F4}"/>
              </a:ext>
            </a:extLst>
          </p:cNvPr>
          <p:cNvSpPr txBox="1">
            <a:spLocks/>
          </p:cNvSpPr>
          <p:nvPr/>
        </p:nvSpPr>
        <p:spPr>
          <a:xfrm>
            <a:off x="838200" y="1949106"/>
            <a:ext cx="11034932" cy="771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Can we track the necessary recovery operations through the circuit?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marL="457200" lvl="1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C75880-C25C-ACAD-AE66-FB1FCAB69E45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85498024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8B17D-E55F-ED4F-94FB-BCC69ED5F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E040-F9CC-4E70-5602-9C07A6A0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Simulating Fully-Encoded Circuit for Comparison?</a:t>
            </a:r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6F104E1-F84B-01F0-54E9-FE7F954D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56" t="26371" r="5636" b="30309"/>
          <a:stretch>
            <a:fillRect/>
          </a:stretch>
        </p:blipFill>
        <p:spPr>
          <a:xfrm>
            <a:off x="3426889" y="3101809"/>
            <a:ext cx="5338221" cy="19038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99AD99-49A6-C0C6-9FDC-1210C7D43F95}"/>
              </a:ext>
            </a:extLst>
          </p:cNvPr>
          <p:cNvSpPr/>
          <p:nvPr/>
        </p:nvSpPr>
        <p:spPr>
          <a:xfrm>
            <a:off x="5924940" y="3140771"/>
            <a:ext cx="875518" cy="1664494"/>
          </a:xfrm>
          <a:prstGeom prst="rect">
            <a:avLst/>
          </a:prstGeom>
          <a:solidFill>
            <a:srgbClr val="FF0018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18"/>
              </a:solidFill>
              <a:highlight>
                <a:srgbClr val="FF0018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88CFFA-2E8D-0E81-74E7-1A554BB508DB}"/>
              </a:ext>
            </a:extLst>
          </p:cNvPr>
          <p:cNvSpPr txBox="1"/>
          <p:nvPr/>
        </p:nvSpPr>
        <p:spPr>
          <a:xfrm>
            <a:off x="6875102" y="4213395"/>
            <a:ext cx="412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A8BBBA-B4AB-4148-E4CD-C4E0DEEC5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106"/>
            <a:ext cx="11034932" cy="771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track the necessary recovery operations through the circuit?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255DD-664C-66B2-C724-02C2E6363D53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12130381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2BC07-05A4-8A63-9C1A-9EEC0F590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F41C9-7F9A-F096-2034-51FD4E68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Simulating Fully-Encoded Circuit for Comparison?</a:t>
            </a:r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5D9231E-E4B0-A4AD-934E-E89781BF40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56" t="26371" r="5636" b="30309"/>
          <a:stretch>
            <a:fillRect/>
          </a:stretch>
        </p:blipFill>
        <p:spPr>
          <a:xfrm>
            <a:off x="3426889" y="3101809"/>
            <a:ext cx="5338221" cy="19038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CACE23-1708-8C06-1B62-4CBB7EA08FAE}"/>
              </a:ext>
            </a:extLst>
          </p:cNvPr>
          <p:cNvSpPr txBox="1"/>
          <p:nvPr/>
        </p:nvSpPr>
        <p:spPr>
          <a:xfrm>
            <a:off x="6875102" y="4213395"/>
            <a:ext cx="412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FFC14C-0C5E-BC4D-3DCE-B422444BCFC2}"/>
              </a:ext>
            </a:extLst>
          </p:cNvPr>
          <p:cNvSpPr/>
          <p:nvPr/>
        </p:nvSpPr>
        <p:spPr>
          <a:xfrm>
            <a:off x="5924940" y="3140771"/>
            <a:ext cx="875518" cy="1664494"/>
          </a:xfrm>
          <a:prstGeom prst="rect">
            <a:avLst/>
          </a:prstGeom>
          <a:solidFill>
            <a:srgbClr val="FF0018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18"/>
              </a:solidFill>
              <a:highlight>
                <a:srgbClr val="FF0018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DD1A4A-2CF7-EA91-6B61-3ACA20296BC6}"/>
              </a:ext>
            </a:extLst>
          </p:cNvPr>
          <p:cNvSpPr/>
          <p:nvPr/>
        </p:nvSpPr>
        <p:spPr>
          <a:xfrm>
            <a:off x="6875102" y="4113969"/>
            <a:ext cx="1270521" cy="69129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A37F30-5993-1BCB-910A-3E02E2DEFDF7}"/>
              </a:ext>
            </a:extLst>
          </p:cNvPr>
          <p:cNvSpPr txBox="1"/>
          <p:nvPr/>
        </p:nvSpPr>
        <p:spPr>
          <a:xfrm>
            <a:off x="7287208" y="3636915"/>
            <a:ext cx="6775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/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15862D-B21F-3AE9-17F2-5714127D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106"/>
            <a:ext cx="11034932" cy="771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track the necessary recovery operations through the circuit?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D94C4-10AF-6A28-D096-B64B21A9871F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680263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05070-1690-38C7-967B-F5BE45149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4FC1B852-CADE-4998-224E-F05A15C57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74" y="1438889"/>
            <a:ext cx="7038238" cy="22944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48218E-07B2-207F-3126-02BFE521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 Question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4AC2A91-5962-E7E6-017C-24F7F685E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295" y="3627449"/>
            <a:ext cx="2355412" cy="332366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1600" dirty="0"/>
              <a:t>Logical Circuit (6 qubits)</a:t>
            </a:r>
          </a:p>
        </p:txBody>
      </p:sp>
      <p:pic>
        <p:nvPicPr>
          <p:cNvPr id="8" name="Picture 7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52C3D5BD-A25A-7EEE-920F-E65D4D1EB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53892"/>
            <a:ext cx="6973389" cy="211166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88FD4B5-8D0C-1F65-899D-C495A83E4ED4}"/>
              </a:ext>
            </a:extLst>
          </p:cNvPr>
          <p:cNvSpPr txBox="1">
            <a:spLocks/>
          </p:cNvSpPr>
          <p:nvPr/>
        </p:nvSpPr>
        <p:spPr>
          <a:xfrm>
            <a:off x="2174860" y="6349831"/>
            <a:ext cx="4178439" cy="33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600" dirty="0"/>
              <a:t>Encoded circuit with Steane code (50 qubits)</a:t>
            </a:r>
          </a:p>
        </p:txBody>
      </p:sp>
      <p:pic>
        <p:nvPicPr>
          <p:cNvPr id="30" name="Picture 29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37F14AF7-B85B-9F77-907E-7046F9A74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1" y="5862808"/>
            <a:ext cx="381634" cy="359360"/>
          </a:xfrm>
          <a:prstGeom prst="rect">
            <a:avLst/>
          </a:prstGeom>
        </p:spPr>
      </p:pic>
      <p:pic>
        <p:nvPicPr>
          <p:cNvPr id="36" name="Picture 35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450B95B6-79BE-CBDD-5CCB-0EDB29ED8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939" y="5518247"/>
            <a:ext cx="381634" cy="359360"/>
          </a:xfrm>
          <a:prstGeom prst="rect">
            <a:avLst/>
          </a:prstGeom>
        </p:spPr>
      </p:pic>
      <p:pic>
        <p:nvPicPr>
          <p:cNvPr id="37" name="Picture 36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7CA694FF-898F-0557-FC50-C8BC979D7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1" y="5128790"/>
            <a:ext cx="381634" cy="359360"/>
          </a:xfrm>
          <a:prstGeom prst="rect">
            <a:avLst/>
          </a:prstGeom>
        </p:spPr>
      </p:pic>
      <p:pic>
        <p:nvPicPr>
          <p:cNvPr id="38" name="Picture 37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79143A2C-D68C-C078-02AE-E054A235B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939" y="4850362"/>
            <a:ext cx="381634" cy="359360"/>
          </a:xfrm>
          <a:prstGeom prst="rect">
            <a:avLst/>
          </a:prstGeom>
        </p:spPr>
      </p:pic>
      <p:pic>
        <p:nvPicPr>
          <p:cNvPr id="39" name="Picture 38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7D2B470C-1C88-0EB1-360C-469599CAE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1" y="4542643"/>
            <a:ext cx="381634" cy="359360"/>
          </a:xfrm>
          <a:prstGeom prst="rect">
            <a:avLst/>
          </a:prstGeom>
        </p:spPr>
      </p:pic>
      <p:pic>
        <p:nvPicPr>
          <p:cNvPr id="40" name="Picture 39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99ED9826-8F37-DCAE-7043-BFFF74155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1" y="4142222"/>
            <a:ext cx="381634" cy="3593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A68692-2FF1-2051-E93C-9449E326B08C}"/>
              </a:ext>
            </a:extLst>
          </p:cNvPr>
          <p:cNvSpPr/>
          <p:nvPr/>
        </p:nvSpPr>
        <p:spPr>
          <a:xfrm>
            <a:off x="1773110" y="4777801"/>
            <a:ext cx="1378744" cy="729802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22669-5ECB-CCFE-AF39-5FF3526176D9}"/>
              </a:ext>
            </a:extLst>
          </p:cNvPr>
          <p:cNvSpPr/>
          <p:nvPr/>
        </p:nvSpPr>
        <p:spPr>
          <a:xfrm>
            <a:off x="1773110" y="5563392"/>
            <a:ext cx="1378744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0166D1-A6AE-5BF1-4952-045D5FF14FCF}"/>
              </a:ext>
            </a:extLst>
          </p:cNvPr>
          <p:cNvSpPr/>
          <p:nvPr/>
        </p:nvSpPr>
        <p:spPr>
          <a:xfrm>
            <a:off x="3608083" y="5563392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EAFB2D-6FF2-2817-375C-E65A09CCF4A8}"/>
              </a:ext>
            </a:extLst>
          </p:cNvPr>
          <p:cNvSpPr/>
          <p:nvPr/>
        </p:nvSpPr>
        <p:spPr>
          <a:xfrm>
            <a:off x="3608083" y="4805443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A528BD-1E4E-588D-CB3A-357A599A89F6}"/>
              </a:ext>
            </a:extLst>
          </p:cNvPr>
          <p:cNvSpPr/>
          <p:nvPr/>
        </p:nvSpPr>
        <p:spPr>
          <a:xfrm>
            <a:off x="5529428" y="5563392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865627-FA9B-3E6D-70AC-83181340D93C}"/>
              </a:ext>
            </a:extLst>
          </p:cNvPr>
          <p:cNvSpPr/>
          <p:nvPr/>
        </p:nvSpPr>
        <p:spPr>
          <a:xfrm>
            <a:off x="5514817" y="4805443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752CBCB-98AC-7F16-79A4-744B74299EC6}"/>
              </a:ext>
            </a:extLst>
          </p:cNvPr>
          <p:cNvSpPr txBox="1">
            <a:spLocks/>
          </p:cNvSpPr>
          <p:nvPr/>
        </p:nvSpPr>
        <p:spPr>
          <a:xfrm>
            <a:off x="8075358" y="5128790"/>
            <a:ext cx="1907619" cy="33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600" i="1" dirty="0"/>
              <a:t>Noise depends on Steane-encoding !</a:t>
            </a:r>
          </a:p>
        </p:txBody>
      </p:sp>
      <p:pic>
        <p:nvPicPr>
          <p:cNvPr id="17" name="Picture 16" descr="A purple scribble on a white background&#10;&#10;AI-generated content may be incorrect.">
            <a:extLst>
              <a:ext uri="{FF2B5EF4-FFF2-40B4-BE49-F238E27FC236}">
                <a16:creationId xmlns:a16="http://schemas.microsoft.com/office/drawing/2014/main" id="{0DF86C4B-F956-D31A-960B-A7ED11C43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557" y="1003834"/>
            <a:ext cx="344202" cy="28396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9356E7C-63EF-D703-5852-099F36FB5992}"/>
              </a:ext>
            </a:extLst>
          </p:cNvPr>
          <p:cNvSpPr txBox="1">
            <a:spLocks/>
          </p:cNvSpPr>
          <p:nvPr/>
        </p:nvSpPr>
        <p:spPr>
          <a:xfrm>
            <a:off x="6979933" y="1018331"/>
            <a:ext cx="3261816" cy="283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= effective error channel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C88E0C-1F3B-15AB-AAD2-E8D522E921D2}"/>
              </a:ext>
            </a:extLst>
          </p:cNvPr>
          <p:cNvSpPr/>
          <p:nvPr/>
        </p:nvSpPr>
        <p:spPr>
          <a:xfrm rot="16200000">
            <a:off x="752451" y="5201509"/>
            <a:ext cx="1898522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B708A0-695C-2718-B5D8-1BEEA0FB4908}"/>
              </a:ext>
            </a:extLst>
          </p:cNvPr>
          <p:cNvSpPr/>
          <p:nvPr/>
        </p:nvSpPr>
        <p:spPr>
          <a:xfrm rot="16200000">
            <a:off x="4494158" y="5201509"/>
            <a:ext cx="1898522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D8A4D8-86F6-6365-8843-A7B960E4BF5F}"/>
              </a:ext>
            </a:extLst>
          </p:cNvPr>
          <p:cNvSpPr/>
          <p:nvPr/>
        </p:nvSpPr>
        <p:spPr>
          <a:xfrm rot="16200000">
            <a:off x="6688683" y="5696326"/>
            <a:ext cx="908886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612481-5AF8-D43E-6C40-626C36260E57}"/>
              </a:ext>
            </a:extLst>
          </p:cNvPr>
          <p:cNvSpPr/>
          <p:nvPr/>
        </p:nvSpPr>
        <p:spPr>
          <a:xfrm rot="16200000">
            <a:off x="1019155" y="5027832"/>
            <a:ext cx="908886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EA2C7-2E26-8865-412B-DF844C923D8A}"/>
              </a:ext>
            </a:extLst>
          </p:cNvPr>
          <p:cNvSpPr/>
          <p:nvPr/>
        </p:nvSpPr>
        <p:spPr>
          <a:xfrm rot="16200000">
            <a:off x="2708425" y="4816873"/>
            <a:ext cx="1169044" cy="182587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EB0D10-06B2-45D5-DD4C-669797463FBB}"/>
              </a:ext>
            </a:extLst>
          </p:cNvPr>
          <p:cNvSpPr/>
          <p:nvPr/>
        </p:nvSpPr>
        <p:spPr>
          <a:xfrm rot="16200000">
            <a:off x="2756905" y="5345374"/>
            <a:ext cx="1518767" cy="182587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F393AC-6FAF-387E-B5F5-0F5FED82B261}"/>
              </a:ext>
            </a:extLst>
          </p:cNvPr>
          <p:cNvSpPr/>
          <p:nvPr/>
        </p:nvSpPr>
        <p:spPr>
          <a:xfrm rot="16200000">
            <a:off x="4751818" y="5027832"/>
            <a:ext cx="908886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24" name="Picture 23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9311B292-9BE4-B46F-007E-447185FA6E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337" y="1431793"/>
            <a:ext cx="6959483" cy="2212076"/>
          </a:xfrm>
          <a:prstGeom prst="rect">
            <a:avLst/>
          </a:prstGeom>
        </p:spPr>
      </p:pic>
      <p:pic>
        <p:nvPicPr>
          <p:cNvPr id="25" name="Picture 24" descr="A blue paint splatter on a white background&#10;&#10;AI-generated content may be incorrect.">
            <a:extLst>
              <a:ext uri="{FF2B5EF4-FFF2-40B4-BE49-F238E27FC236}">
                <a16:creationId xmlns:a16="http://schemas.microsoft.com/office/drawing/2014/main" id="{D7EBBE60-4B4C-AB32-9D0B-F168B67AAD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0342" y="1287801"/>
            <a:ext cx="375417" cy="347261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6115954-66AC-1634-7092-DB03D98F513E}"/>
              </a:ext>
            </a:extLst>
          </p:cNvPr>
          <p:cNvSpPr txBox="1">
            <a:spLocks/>
          </p:cNvSpPr>
          <p:nvPr/>
        </p:nvSpPr>
        <p:spPr>
          <a:xfrm>
            <a:off x="6979933" y="1343696"/>
            <a:ext cx="2584107" cy="283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= effective error channel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936993-B050-3F5D-D804-BFFB34826EE8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6237187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3ADED-D190-833B-7AED-8BBEB462D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1D4F-156E-1499-6113-16EFBC7A5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Simulating Fully-Encoded Circuit for Comparison?</a:t>
            </a:r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22A206F-9C13-FD3B-798F-559EDD3235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56" t="26371" r="5636" b="30309"/>
          <a:stretch>
            <a:fillRect/>
          </a:stretch>
        </p:blipFill>
        <p:spPr>
          <a:xfrm>
            <a:off x="3426889" y="3101809"/>
            <a:ext cx="5338221" cy="19038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2F701D-8AAB-85FF-0B1A-D8CF55EAD730}"/>
              </a:ext>
            </a:extLst>
          </p:cNvPr>
          <p:cNvSpPr txBox="1"/>
          <p:nvPr/>
        </p:nvSpPr>
        <p:spPr>
          <a:xfrm>
            <a:off x="6875102" y="4213395"/>
            <a:ext cx="412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44F9ED-4C21-1AB4-7789-C3550814B08C}"/>
              </a:ext>
            </a:extLst>
          </p:cNvPr>
          <p:cNvSpPr/>
          <p:nvPr/>
        </p:nvSpPr>
        <p:spPr>
          <a:xfrm>
            <a:off x="5924940" y="3140771"/>
            <a:ext cx="875518" cy="1664494"/>
          </a:xfrm>
          <a:prstGeom prst="rect">
            <a:avLst/>
          </a:prstGeom>
          <a:solidFill>
            <a:srgbClr val="FF0018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18"/>
              </a:solidFill>
              <a:highlight>
                <a:srgbClr val="FF0018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280238-0847-0B81-299B-D1204E1F0A44}"/>
              </a:ext>
            </a:extLst>
          </p:cNvPr>
          <p:cNvSpPr/>
          <p:nvPr/>
        </p:nvSpPr>
        <p:spPr>
          <a:xfrm>
            <a:off x="6875102" y="4113969"/>
            <a:ext cx="1270521" cy="69129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244ED3-9C91-DDAF-8572-C0BA51A1B6C7}"/>
              </a:ext>
            </a:extLst>
          </p:cNvPr>
          <p:cNvSpPr txBox="1"/>
          <p:nvPr/>
        </p:nvSpPr>
        <p:spPr>
          <a:xfrm>
            <a:off x="7287208" y="3636915"/>
            <a:ext cx="6775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/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200934-B1B8-A031-8241-D6CB7A7A9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106"/>
            <a:ext cx="11034932" cy="771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track the necessary recovery operations through the circuit?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FB951-4B3B-8CC9-5928-BDC64CF1336B}"/>
              </a:ext>
            </a:extLst>
          </p:cNvPr>
          <p:cNvSpPr txBox="1">
            <a:spLocks/>
          </p:cNvSpPr>
          <p:nvPr/>
        </p:nvSpPr>
        <p:spPr>
          <a:xfrm>
            <a:off x="845233" y="5000649"/>
            <a:ext cx="11034932" cy="1664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Other things: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2EB5E0-CE97-E010-E6A0-0EEADDA222D7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27754334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EA661-AD0B-CF97-724E-4B1EEAAC8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26361-2EB4-C410-8016-5C875C8D3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Simulating Fully-Encoded Circuit for Comparison?</a:t>
            </a:r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44773CB-0891-1AF4-0E22-6F1D8DF175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56" t="26371" r="5636" b="30309"/>
          <a:stretch>
            <a:fillRect/>
          </a:stretch>
        </p:blipFill>
        <p:spPr>
          <a:xfrm>
            <a:off x="3426889" y="3101809"/>
            <a:ext cx="5338221" cy="19038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430CA8-3785-24F0-6171-D9CA9F9FB55A}"/>
              </a:ext>
            </a:extLst>
          </p:cNvPr>
          <p:cNvSpPr txBox="1"/>
          <p:nvPr/>
        </p:nvSpPr>
        <p:spPr>
          <a:xfrm>
            <a:off x="6875102" y="4213395"/>
            <a:ext cx="412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FC948B-50CC-2A2B-B6E2-3A9A9DDFED9F}"/>
              </a:ext>
            </a:extLst>
          </p:cNvPr>
          <p:cNvSpPr/>
          <p:nvPr/>
        </p:nvSpPr>
        <p:spPr>
          <a:xfrm>
            <a:off x="5924940" y="3140771"/>
            <a:ext cx="875518" cy="1664494"/>
          </a:xfrm>
          <a:prstGeom prst="rect">
            <a:avLst/>
          </a:prstGeom>
          <a:solidFill>
            <a:srgbClr val="FF0018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18"/>
              </a:solidFill>
              <a:highlight>
                <a:srgbClr val="FF0018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170E26-3E58-3A25-9143-37A52A43614F}"/>
              </a:ext>
            </a:extLst>
          </p:cNvPr>
          <p:cNvSpPr/>
          <p:nvPr/>
        </p:nvSpPr>
        <p:spPr>
          <a:xfrm>
            <a:off x="6875102" y="4113969"/>
            <a:ext cx="1270521" cy="69129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4887EC-CFEF-7D84-08B0-D94090FFA031}"/>
              </a:ext>
            </a:extLst>
          </p:cNvPr>
          <p:cNvSpPr txBox="1"/>
          <p:nvPr/>
        </p:nvSpPr>
        <p:spPr>
          <a:xfrm>
            <a:off x="7287208" y="3636915"/>
            <a:ext cx="6775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/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48EDCF-DCD8-DBCE-C46B-8640F950F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106"/>
            <a:ext cx="11034932" cy="771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track the necessary recovery operations through the circuit?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905BA-03A2-BCC5-C462-CF8D71F351C5}"/>
              </a:ext>
            </a:extLst>
          </p:cNvPr>
          <p:cNvSpPr txBox="1">
            <a:spLocks/>
          </p:cNvSpPr>
          <p:nvPr/>
        </p:nvSpPr>
        <p:spPr>
          <a:xfrm>
            <a:off x="845233" y="5000649"/>
            <a:ext cx="11034932" cy="1664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Other things:</a:t>
            </a:r>
          </a:p>
          <a:p>
            <a:pPr marL="0" indent="0">
              <a:buNone/>
            </a:pPr>
            <a:r>
              <a:rPr lang="en-US" sz="2000" i="1" dirty="0"/>
              <a:t>somehow modify the injection circuit so that it only contains a Pauli correction?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8FFE0-961D-E2C6-4A45-0840419F3460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6398145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F15B1-79B1-1218-B2C8-CD6FA77B3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042C0-988E-6213-569C-A24F43C5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Simulating Fully-Encoded Circuit for Comparison?</a:t>
            </a:r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3EEF1B1-C8E9-1131-F6E4-28426AC4AB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56" t="26371" r="5636" b="30309"/>
          <a:stretch>
            <a:fillRect/>
          </a:stretch>
        </p:blipFill>
        <p:spPr>
          <a:xfrm>
            <a:off x="3426889" y="3101809"/>
            <a:ext cx="5338221" cy="19038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1F9F78-ED99-A62E-DC44-26B8A2E9E94F}"/>
              </a:ext>
            </a:extLst>
          </p:cNvPr>
          <p:cNvSpPr txBox="1"/>
          <p:nvPr/>
        </p:nvSpPr>
        <p:spPr>
          <a:xfrm>
            <a:off x="6875102" y="4213395"/>
            <a:ext cx="412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F4191C-E63B-DA9E-6140-83C93569C946}"/>
              </a:ext>
            </a:extLst>
          </p:cNvPr>
          <p:cNvSpPr/>
          <p:nvPr/>
        </p:nvSpPr>
        <p:spPr>
          <a:xfrm>
            <a:off x="5924940" y="3140771"/>
            <a:ext cx="875518" cy="1664494"/>
          </a:xfrm>
          <a:prstGeom prst="rect">
            <a:avLst/>
          </a:prstGeom>
          <a:solidFill>
            <a:srgbClr val="FF0018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18"/>
              </a:solidFill>
              <a:highlight>
                <a:srgbClr val="FF0018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BF1A61-DB87-F706-DFD0-34B809DE851E}"/>
              </a:ext>
            </a:extLst>
          </p:cNvPr>
          <p:cNvSpPr/>
          <p:nvPr/>
        </p:nvSpPr>
        <p:spPr>
          <a:xfrm>
            <a:off x="6875102" y="4113969"/>
            <a:ext cx="1270521" cy="69129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850CD-2C60-8DEC-B888-B9BEC32CE38D}"/>
              </a:ext>
            </a:extLst>
          </p:cNvPr>
          <p:cNvSpPr txBox="1"/>
          <p:nvPr/>
        </p:nvSpPr>
        <p:spPr>
          <a:xfrm>
            <a:off x="7287208" y="3636915"/>
            <a:ext cx="6775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/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700243-6A74-4899-3934-EF774F21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106"/>
            <a:ext cx="11034932" cy="771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track the necessary recovery operations through the circuit?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0B80-72FA-BB6A-50EC-276298747CDB}"/>
              </a:ext>
            </a:extLst>
          </p:cNvPr>
          <p:cNvSpPr txBox="1">
            <a:spLocks/>
          </p:cNvSpPr>
          <p:nvPr/>
        </p:nvSpPr>
        <p:spPr>
          <a:xfrm>
            <a:off x="845233" y="5000649"/>
            <a:ext cx="11034932" cy="1664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Other things:</a:t>
            </a:r>
          </a:p>
          <a:p>
            <a:pPr marL="0" indent="0">
              <a:buNone/>
            </a:pPr>
            <a:r>
              <a:rPr lang="en-US" sz="2000" i="1" dirty="0"/>
              <a:t>somehow modify the injection circuit so that it only contains a Pauli correction?</a:t>
            </a:r>
          </a:p>
          <a:p>
            <a:pPr marL="0" indent="0">
              <a:buNone/>
            </a:pPr>
            <a:r>
              <a:rPr lang="en-US" sz="2000" i="1" dirty="0"/>
              <a:t>somehow use the algorithmic fault tolerance discussed by Luis in journal club?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91A77A-EDB4-F8CA-880D-ED32C3BADAF5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18551297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6FB83-6F2F-3696-E19D-E5EA30F53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00D5-5B1C-883B-E549-B9A9981EB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Final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CA948-9C95-CC4B-5590-B1B73ABB6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569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en-US" dirty="0"/>
              <a:t>Optimize code, take more shots when defining EECs for small PER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F618D-2E5C-D9C1-4243-5C3384B05016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85162155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2535E-7180-AE0F-2B5F-EBF3F8A26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B57D-E789-78A8-F13F-3A18FA9B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Final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EAED1-DCD3-515C-BFB1-4835CDFE1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569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en-US" dirty="0"/>
              <a:t>Optimize code, take more shots when defining EECs for small PER</a:t>
            </a:r>
          </a:p>
          <a:p>
            <a:pPr>
              <a:spcBef>
                <a:spcPts val="2000"/>
              </a:spcBef>
            </a:pPr>
            <a:r>
              <a:rPr lang="en-US" dirty="0"/>
              <a:t>Relax current assumptions</a:t>
            </a:r>
          </a:p>
          <a:p>
            <a:pPr lvl="1"/>
            <a:r>
              <a:rPr lang="en-US" dirty="0"/>
              <a:t>E.g., perfect stabilizer measurements, perfect initializations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08974-A796-C9EE-80FB-6A784B8D5F93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83620627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CE03B-5677-8DE7-2542-F91B98CCD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6D6B0-23F1-B204-0AC6-FA80B8C96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Final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083F6-844B-C0BA-7F5D-049A982EC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569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en-US" dirty="0"/>
              <a:t>Optimize code, take more shots when defining EECs for small PER</a:t>
            </a:r>
          </a:p>
          <a:p>
            <a:pPr>
              <a:spcBef>
                <a:spcPts val="2000"/>
              </a:spcBef>
            </a:pPr>
            <a:r>
              <a:rPr lang="en-US" dirty="0"/>
              <a:t>Relax current assumptions</a:t>
            </a:r>
          </a:p>
          <a:p>
            <a:pPr lvl="1"/>
            <a:r>
              <a:rPr lang="en-US" dirty="0"/>
              <a:t>E.g., perfect stabilizer measurements, perfect initializations</a:t>
            </a:r>
          </a:p>
          <a:p>
            <a:pPr>
              <a:spcBef>
                <a:spcPts val="2000"/>
              </a:spcBef>
            </a:pPr>
            <a:r>
              <a:rPr lang="en-US" dirty="0"/>
              <a:t>Further investigate ways to simulate the full Steane-encoded distillation circuit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5E4878-6544-7C9C-4886-FD65575AC2BF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00254276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FD93A-4EF0-5F89-C85C-A1E820348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56C3A-CC1E-5A5F-1501-91D776FF4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Final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4DE34-F03F-FA6A-D9FC-0EBAC4F7B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569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en-US" dirty="0"/>
              <a:t>Optimize code, take more shots when defining EECs for small PER</a:t>
            </a:r>
          </a:p>
          <a:p>
            <a:pPr>
              <a:spcBef>
                <a:spcPts val="2000"/>
              </a:spcBef>
            </a:pPr>
            <a:r>
              <a:rPr lang="en-US" dirty="0"/>
              <a:t>Relax current assumptions</a:t>
            </a:r>
          </a:p>
          <a:p>
            <a:pPr lvl="1"/>
            <a:r>
              <a:rPr lang="en-US" dirty="0"/>
              <a:t>E.g., perfect stabilizer measurements, perfect initializations</a:t>
            </a:r>
          </a:p>
          <a:p>
            <a:pPr>
              <a:spcBef>
                <a:spcPts val="2000"/>
              </a:spcBef>
            </a:pPr>
            <a:r>
              <a:rPr lang="en-US" dirty="0"/>
              <a:t>Further investigate ways to simulate the full Steane-encoded distillation circuit</a:t>
            </a:r>
          </a:p>
          <a:p>
            <a:pPr lvl="1">
              <a:spcBef>
                <a:spcPts val="2000"/>
              </a:spcBef>
            </a:pPr>
            <a:r>
              <a:rPr lang="en-US" dirty="0"/>
              <a:t>Or limit scope of question? Just simulate injection circuit for comparison?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01E9D-D3E9-FD90-1A35-1336032EA398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60595248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77DAE-2093-D730-5B04-91D17EA67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1724F-D0A8-FA0B-6B6A-45504E386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653" y="1357082"/>
            <a:ext cx="10032694" cy="2387600"/>
          </a:xfrm>
        </p:spPr>
        <p:txBody>
          <a:bodyPr>
            <a:noAutofit/>
          </a:bodyPr>
          <a:lstStyle/>
          <a:p>
            <a:r>
              <a:rPr lang="en-US" sz="5000" b="1" i="1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270264324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447F8-0038-1FA3-7BA1-453C3E64B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3A6B-04AC-19AE-989C-A47F86451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653" y="1357082"/>
            <a:ext cx="10032694" cy="2387600"/>
          </a:xfrm>
        </p:spPr>
        <p:txBody>
          <a:bodyPr>
            <a:noAutofit/>
          </a:bodyPr>
          <a:lstStyle/>
          <a:p>
            <a:r>
              <a:rPr lang="en-US" sz="5000" b="1" i="1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425669903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A7D52-30E1-771A-5098-0620F21B1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D2F7-26EC-B0CA-33E4-177F2CBC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Logical Qubits</a:t>
            </a:r>
          </a:p>
        </p:txBody>
      </p:sp>
      <p:pic>
        <p:nvPicPr>
          <p:cNvPr id="10" name="Picture 9" descr="A diagram of a diagram&#10;&#10;AI-generated content may be incorrect.">
            <a:extLst>
              <a:ext uri="{FF2B5EF4-FFF2-40B4-BE49-F238E27FC236}">
                <a16:creationId xmlns:a16="http://schemas.microsoft.com/office/drawing/2014/main" id="{C84D672D-B1E6-0DC8-010E-2267191E3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181" y="1872489"/>
            <a:ext cx="3195637" cy="3550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26ECBC-53B1-BA98-E31F-B79E532A8A0B}"/>
                  </a:ext>
                </a:extLst>
              </p:cNvPr>
              <p:cNvSpPr txBox="1"/>
              <p:nvPr/>
            </p:nvSpPr>
            <p:spPr>
              <a:xfrm>
                <a:off x="4136135" y="5427494"/>
                <a:ext cx="425258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Encoding circuit for the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Steane code using an initial state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nor/>
                      </m:rPr>
                      <a:rPr lang="en-US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r>
                      <m:rPr>
                        <m:nor/>
                      </m:rP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baseline="30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26ECBC-53B1-BA98-E31F-B79E532A8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135" y="5427494"/>
                <a:ext cx="4252585" cy="646331"/>
              </a:xfrm>
              <a:prstGeom prst="rect">
                <a:avLst/>
              </a:prstGeom>
              <a:blipFill>
                <a:blip r:embed="rId3"/>
                <a:stretch>
                  <a:fillRect l="-1190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699E273E-E77D-28F0-4A6F-0DF4ECB795C1}"/>
              </a:ext>
            </a:extLst>
          </p:cNvPr>
          <p:cNvSpPr/>
          <p:nvPr/>
        </p:nvSpPr>
        <p:spPr>
          <a:xfrm rot="16200000">
            <a:off x="3621200" y="3128024"/>
            <a:ext cx="2497326" cy="371621"/>
          </a:xfrm>
          <a:prstGeom prst="rect">
            <a:avLst/>
          </a:prstGeom>
          <a:solidFill>
            <a:srgbClr val="92D0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A7E101-9478-C5BD-D235-7DAB76B97610}"/>
              </a:ext>
            </a:extLst>
          </p:cNvPr>
          <p:cNvSpPr/>
          <p:nvPr/>
        </p:nvSpPr>
        <p:spPr>
          <a:xfrm rot="16200000">
            <a:off x="4562778" y="4751868"/>
            <a:ext cx="614174" cy="371621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AA9329-DED0-048C-287E-E5C3FC306AA3}"/>
              </a:ext>
            </a:extLst>
          </p:cNvPr>
          <p:cNvSpPr txBox="1">
            <a:spLocks/>
          </p:cNvSpPr>
          <p:nvPr/>
        </p:nvSpPr>
        <p:spPr>
          <a:xfrm>
            <a:off x="3410050" y="3269661"/>
            <a:ext cx="1452168" cy="333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Data Qubits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774D05F-07B4-B3FD-78F5-91E4C98A2AC5}"/>
              </a:ext>
            </a:extLst>
          </p:cNvPr>
          <p:cNvSpPr txBox="1">
            <a:spLocks/>
          </p:cNvSpPr>
          <p:nvPr/>
        </p:nvSpPr>
        <p:spPr>
          <a:xfrm>
            <a:off x="3234963" y="4825949"/>
            <a:ext cx="1802343" cy="333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Ancilla Qubits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BB429E-CAD0-3808-BF11-4C48C6686C13}"/>
              </a:ext>
            </a:extLst>
          </p:cNvPr>
          <p:cNvSpPr/>
          <p:nvPr/>
        </p:nvSpPr>
        <p:spPr>
          <a:xfrm rot="10800000">
            <a:off x="3253973" y="5093316"/>
            <a:ext cx="1365484" cy="45719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212126-E778-A84C-D63B-D506CFD5C0DF}"/>
              </a:ext>
            </a:extLst>
          </p:cNvPr>
          <p:cNvSpPr/>
          <p:nvPr/>
        </p:nvSpPr>
        <p:spPr>
          <a:xfrm rot="10800000">
            <a:off x="3410049" y="3530082"/>
            <a:ext cx="1205805" cy="49435"/>
          </a:xfrm>
          <a:prstGeom prst="rect">
            <a:avLst/>
          </a:prstGeom>
          <a:solidFill>
            <a:srgbClr val="92D0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8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EA0C7-CD72-CA08-920D-70DC0307F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3897F042-70BF-4F2A-C18F-3D35760C6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74" y="1438889"/>
            <a:ext cx="7038238" cy="22944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90917C-356D-7E63-1074-73DD8B952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 Question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734F774-79BE-FD48-9518-057E6B6DE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295" y="3627449"/>
            <a:ext cx="2355412" cy="332366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1600" dirty="0"/>
              <a:t>Logical Circuit (6 qubits)</a:t>
            </a:r>
          </a:p>
        </p:txBody>
      </p:sp>
      <p:pic>
        <p:nvPicPr>
          <p:cNvPr id="8" name="Picture 7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25CFEA15-8AC0-A9ED-9A95-907BFE183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53892"/>
            <a:ext cx="6973389" cy="211166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0AAC896-B40B-FBB4-4831-41833AC4F806}"/>
              </a:ext>
            </a:extLst>
          </p:cNvPr>
          <p:cNvSpPr txBox="1">
            <a:spLocks/>
          </p:cNvSpPr>
          <p:nvPr/>
        </p:nvSpPr>
        <p:spPr>
          <a:xfrm>
            <a:off x="2174860" y="6349831"/>
            <a:ext cx="4178439" cy="33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600" dirty="0"/>
              <a:t>Encoded circuit with Steane code (50 qubits)</a:t>
            </a:r>
          </a:p>
        </p:txBody>
      </p:sp>
      <p:pic>
        <p:nvPicPr>
          <p:cNvPr id="30" name="Picture 29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4D17CD77-E3A5-BE64-B535-4BCFBCA9B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1" y="5862808"/>
            <a:ext cx="381634" cy="359360"/>
          </a:xfrm>
          <a:prstGeom prst="rect">
            <a:avLst/>
          </a:prstGeom>
        </p:spPr>
      </p:pic>
      <p:pic>
        <p:nvPicPr>
          <p:cNvPr id="36" name="Picture 35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B945EF72-38E4-665E-EE53-F000793E8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939" y="5518247"/>
            <a:ext cx="381634" cy="359360"/>
          </a:xfrm>
          <a:prstGeom prst="rect">
            <a:avLst/>
          </a:prstGeom>
        </p:spPr>
      </p:pic>
      <p:pic>
        <p:nvPicPr>
          <p:cNvPr id="37" name="Picture 36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C7F643C2-E2B5-09DE-5CAA-E8B8C99DD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1" y="5128790"/>
            <a:ext cx="381634" cy="359360"/>
          </a:xfrm>
          <a:prstGeom prst="rect">
            <a:avLst/>
          </a:prstGeom>
        </p:spPr>
      </p:pic>
      <p:pic>
        <p:nvPicPr>
          <p:cNvPr id="38" name="Picture 37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0D534605-613D-B887-E7B1-B2BF4BF6C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939" y="4850362"/>
            <a:ext cx="381634" cy="359360"/>
          </a:xfrm>
          <a:prstGeom prst="rect">
            <a:avLst/>
          </a:prstGeom>
        </p:spPr>
      </p:pic>
      <p:pic>
        <p:nvPicPr>
          <p:cNvPr id="39" name="Picture 38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16F98021-EBCB-296F-5858-A9CA5BD32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1" y="4542643"/>
            <a:ext cx="381634" cy="359360"/>
          </a:xfrm>
          <a:prstGeom prst="rect">
            <a:avLst/>
          </a:prstGeom>
        </p:spPr>
      </p:pic>
      <p:pic>
        <p:nvPicPr>
          <p:cNvPr id="40" name="Picture 39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C49724EC-86E2-B627-F0E8-9D65E7BFB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1" y="4142222"/>
            <a:ext cx="381634" cy="3593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04665D-51FF-B130-02A3-995D036D4E77}"/>
              </a:ext>
            </a:extLst>
          </p:cNvPr>
          <p:cNvSpPr/>
          <p:nvPr/>
        </p:nvSpPr>
        <p:spPr>
          <a:xfrm>
            <a:off x="1773110" y="4777801"/>
            <a:ext cx="1378744" cy="729802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76D96-39E5-829F-7BD1-AFD6D1A5FCF1}"/>
              </a:ext>
            </a:extLst>
          </p:cNvPr>
          <p:cNvSpPr/>
          <p:nvPr/>
        </p:nvSpPr>
        <p:spPr>
          <a:xfrm>
            <a:off x="1773110" y="5563392"/>
            <a:ext cx="1378744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3307F9-DD84-3FEB-9CE7-5F19E49F3B71}"/>
              </a:ext>
            </a:extLst>
          </p:cNvPr>
          <p:cNvSpPr/>
          <p:nvPr/>
        </p:nvSpPr>
        <p:spPr>
          <a:xfrm>
            <a:off x="3608083" y="5563392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DCC673-46AA-5F07-6CDE-60E7C7E1EB8B}"/>
              </a:ext>
            </a:extLst>
          </p:cNvPr>
          <p:cNvSpPr/>
          <p:nvPr/>
        </p:nvSpPr>
        <p:spPr>
          <a:xfrm>
            <a:off x="3608083" y="4805443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4F2834-76AA-9BBA-0452-350C5E237F1C}"/>
              </a:ext>
            </a:extLst>
          </p:cNvPr>
          <p:cNvSpPr/>
          <p:nvPr/>
        </p:nvSpPr>
        <p:spPr>
          <a:xfrm>
            <a:off x="5529428" y="5563392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D6E3AC-D23A-3D0A-4F34-4539495F7A7B}"/>
              </a:ext>
            </a:extLst>
          </p:cNvPr>
          <p:cNvSpPr/>
          <p:nvPr/>
        </p:nvSpPr>
        <p:spPr>
          <a:xfrm>
            <a:off x="5514817" y="4805443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17" name="Picture 16" descr="A purple scribble on a white background&#10;&#10;AI-generated content may be incorrect.">
            <a:extLst>
              <a:ext uri="{FF2B5EF4-FFF2-40B4-BE49-F238E27FC236}">
                <a16:creationId xmlns:a16="http://schemas.microsoft.com/office/drawing/2014/main" id="{8CED0756-3F74-4257-21DE-7251CA5A6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557" y="1003834"/>
            <a:ext cx="344202" cy="28396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595E6B4-C9CC-4A8F-2CAD-9E50C243E3B9}"/>
              </a:ext>
            </a:extLst>
          </p:cNvPr>
          <p:cNvSpPr txBox="1">
            <a:spLocks/>
          </p:cNvSpPr>
          <p:nvPr/>
        </p:nvSpPr>
        <p:spPr>
          <a:xfrm>
            <a:off x="6979933" y="1018331"/>
            <a:ext cx="3261816" cy="283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= effective error channel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F8F0CC-4660-1ACE-F359-A6ABBDF52571}"/>
              </a:ext>
            </a:extLst>
          </p:cNvPr>
          <p:cNvSpPr/>
          <p:nvPr/>
        </p:nvSpPr>
        <p:spPr>
          <a:xfrm rot="16200000">
            <a:off x="752451" y="5201509"/>
            <a:ext cx="1898522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888A4F-A1C1-EA9F-8EE4-A8DB0B2813BB}"/>
              </a:ext>
            </a:extLst>
          </p:cNvPr>
          <p:cNvSpPr/>
          <p:nvPr/>
        </p:nvSpPr>
        <p:spPr>
          <a:xfrm rot="16200000">
            <a:off x="4494158" y="5201509"/>
            <a:ext cx="1898522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401C82-D84B-D420-7AA8-403070B2391E}"/>
              </a:ext>
            </a:extLst>
          </p:cNvPr>
          <p:cNvSpPr/>
          <p:nvPr/>
        </p:nvSpPr>
        <p:spPr>
          <a:xfrm rot="16200000">
            <a:off x="6688683" y="5696326"/>
            <a:ext cx="908886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4016D0-FBDE-EBB9-6C38-DF0DE67F132B}"/>
              </a:ext>
            </a:extLst>
          </p:cNvPr>
          <p:cNvSpPr/>
          <p:nvPr/>
        </p:nvSpPr>
        <p:spPr>
          <a:xfrm rot="16200000">
            <a:off x="1019155" y="5027832"/>
            <a:ext cx="908886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A29166-B6BE-69E9-0B4D-015C0E76A5EA}"/>
              </a:ext>
            </a:extLst>
          </p:cNvPr>
          <p:cNvSpPr/>
          <p:nvPr/>
        </p:nvSpPr>
        <p:spPr>
          <a:xfrm rot="16200000">
            <a:off x="2708425" y="4816873"/>
            <a:ext cx="1169044" cy="182587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45D519-3A6C-B67F-0E35-9DF6814ED9B1}"/>
              </a:ext>
            </a:extLst>
          </p:cNvPr>
          <p:cNvSpPr/>
          <p:nvPr/>
        </p:nvSpPr>
        <p:spPr>
          <a:xfrm rot="16200000">
            <a:off x="2756905" y="5345374"/>
            <a:ext cx="1518767" cy="182587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BA3C8A-3DED-68CF-B39A-9288A1465E2E}"/>
              </a:ext>
            </a:extLst>
          </p:cNvPr>
          <p:cNvSpPr/>
          <p:nvPr/>
        </p:nvSpPr>
        <p:spPr>
          <a:xfrm rot="16200000">
            <a:off x="4751818" y="5027832"/>
            <a:ext cx="908886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24" name="Picture 23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AB0FDC84-2019-C51D-F11A-DA8E36139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337" y="1431793"/>
            <a:ext cx="6959483" cy="2212076"/>
          </a:xfrm>
          <a:prstGeom prst="rect">
            <a:avLst/>
          </a:prstGeom>
        </p:spPr>
      </p:pic>
      <p:pic>
        <p:nvPicPr>
          <p:cNvPr id="25" name="Picture 24" descr="A blue paint splatter on a white background&#10;&#10;AI-generated content may be incorrect.">
            <a:extLst>
              <a:ext uri="{FF2B5EF4-FFF2-40B4-BE49-F238E27FC236}">
                <a16:creationId xmlns:a16="http://schemas.microsoft.com/office/drawing/2014/main" id="{BD5403CC-2122-996B-F43F-241D996168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0342" y="1287801"/>
            <a:ext cx="375417" cy="347261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428D1B8-C120-9DE3-181A-9E67AA36F1AB}"/>
              </a:ext>
            </a:extLst>
          </p:cNvPr>
          <p:cNvSpPr txBox="1">
            <a:spLocks/>
          </p:cNvSpPr>
          <p:nvPr/>
        </p:nvSpPr>
        <p:spPr>
          <a:xfrm>
            <a:off x="6979933" y="1343696"/>
            <a:ext cx="2584107" cy="283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= effective error channel 2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DDACC205-F0C3-5EF0-E234-D4DB0BA38732}"/>
              </a:ext>
            </a:extLst>
          </p:cNvPr>
          <p:cNvSpPr txBox="1">
            <a:spLocks/>
          </p:cNvSpPr>
          <p:nvPr/>
        </p:nvSpPr>
        <p:spPr>
          <a:xfrm>
            <a:off x="8512157" y="2553676"/>
            <a:ext cx="3054750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Logical circuit with effective error channels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5F6FA9-B01E-7513-D5D4-762337456D38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7847552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2E5BB-C062-6E0F-FB98-351AA931F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4F141D-3DDF-6242-1107-F1B863C4CB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Intuition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aseline="30000" dirty="0"/>
                  <a:t>  </a:t>
                </a:r>
                <a:r>
                  <a:rPr lang="en-US" dirty="0"/>
                  <a:t>CNOT LER scaling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4F141D-3DDF-6242-1107-F1B863C4C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diagram of lines and circles&#10;&#10;AI-generated content may be incorrect.">
            <a:extLst>
              <a:ext uri="{FF2B5EF4-FFF2-40B4-BE49-F238E27FC236}">
                <a16:creationId xmlns:a16="http://schemas.microsoft.com/office/drawing/2014/main" id="{75AF6A37-9F49-19BE-D8EF-8A5B2C61C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357" y="1690688"/>
            <a:ext cx="4166739" cy="47928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7072D3-1F12-1EF3-F676-71F61A4E3C70}"/>
              </a:ext>
            </a:extLst>
          </p:cNvPr>
          <p:cNvSpPr/>
          <p:nvPr/>
        </p:nvSpPr>
        <p:spPr>
          <a:xfrm>
            <a:off x="7144801" y="1690688"/>
            <a:ext cx="1892969" cy="2207921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AE20C2-9931-9DC6-D2F5-0DEC126198A1}"/>
              </a:ext>
            </a:extLst>
          </p:cNvPr>
          <p:cNvSpPr/>
          <p:nvPr/>
        </p:nvSpPr>
        <p:spPr>
          <a:xfrm>
            <a:off x="7144800" y="4275596"/>
            <a:ext cx="1892969" cy="2207921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777DC7-C441-35FE-5FF4-183EDFF74A44}"/>
              </a:ext>
            </a:extLst>
          </p:cNvPr>
          <p:cNvSpPr txBox="1">
            <a:spLocks/>
          </p:cNvSpPr>
          <p:nvPr/>
        </p:nvSpPr>
        <p:spPr>
          <a:xfrm>
            <a:off x="7516872" y="2364561"/>
            <a:ext cx="1583337" cy="9888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QEC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13AC4C-DFBD-6F09-8F22-46AB9218094D}"/>
              </a:ext>
            </a:extLst>
          </p:cNvPr>
          <p:cNvSpPr txBox="1">
            <a:spLocks/>
          </p:cNvSpPr>
          <p:nvPr/>
        </p:nvSpPr>
        <p:spPr>
          <a:xfrm>
            <a:off x="7516872" y="4949469"/>
            <a:ext cx="1374234" cy="9888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QEC</a:t>
            </a:r>
          </a:p>
        </p:txBody>
      </p:sp>
    </p:spTree>
    <p:extLst>
      <p:ext uri="{BB962C8B-B14F-4D97-AF65-F5344CB8AC3E}">
        <p14:creationId xmlns:p14="http://schemas.microsoft.com/office/powerpoint/2010/main" val="111227469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C1E39-6CDB-FDF9-89E4-E8F62E3F2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16EFA-DCE1-12F7-7C02-CF6DB439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for Linear Injection LER scaling (?)</a:t>
            </a:r>
            <a:endParaRPr lang="en-US" baseline="30000" dirty="0"/>
          </a:p>
        </p:txBody>
      </p:sp>
      <p:pic>
        <p:nvPicPr>
          <p:cNvPr id="10" name="Picture 9" descr="A black letter in a white square&#10;&#10;AI-generated content may be incorrect.">
            <a:extLst>
              <a:ext uri="{FF2B5EF4-FFF2-40B4-BE49-F238E27FC236}">
                <a16:creationId xmlns:a16="http://schemas.microsoft.com/office/drawing/2014/main" id="{90DCAEAF-CDF4-92AF-DCE0-2F7E86E8E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126" y="4348789"/>
            <a:ext cx="426139" cy="384360"/>
          </a:xfrm>
          <a:prstGeom prst="rect">
            <a:avLst/>
          </a:prstGeom>
        </p:spPr>
      </p:pic>
      <p:pic>
        <p:nvPicPr>
          <p:cNvPr id="12" name="Picture 11" descr="A black letter in a white square&#10;&#10;AI-generated content may be incorrect.">
            <a:extLst>
              <a:ext uri="{FF2B5EF4-FFF2-40B4-BE49-F238E27FC236}">
                <a16:creationId xmlns:a16="http://schemas.microsoft.com/office/drawing/2014/main" id="{514FA4BC-C0B4-A450-3DC3-94ECE0409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265" y="4649917"/>
            <a:ext cx="426139" cy="384360"/>
          </a:xfrm>
          <a:prstGeom prst="rect">
            <a:avLst/>
          </a:prstGeom>
        </p:spPr>
      </p:pic>
      <p:pic>
        <p:nvPicPr>
          <p:cNvPr id="18" name="Picture 1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ABB04A3-5379-DD6B-F0B6-065C40F4AF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56" t="26371" r="5636" b="30309"/>
          <a:stretch>
            <a:fillRect/>
          </a:stretch>
        </p:blipFill>
        <p:spPr>
          <a:xfrm>
            <a:off x="1159824" y="2248503"/>
            <a:ext cx="9872351" cy="352087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9997D3D-665B-0DA5-0D6F-D98136D26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126" y="1340521"/>
            <a:ext cx="1893133" cy="419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/>
              <a:t>(to leading order)</a:t>
            </a:r>
          </a:p>
        </p:txBody>
      </p:sp>
    </p:spTree>
    <p:extLst>
      <p:ext uri="{BB962C8B-B14F-4D97-AF65-F5344CB8AC3E}">
        <p14:creationId xmlns:p14="http://schemas.microsoft.com/office/powerpoint/2010/main" val="420494502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65F25-36C7-9ED3-7DFD-B2D2610AC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963C6-73BA-B6B6-5827-260759320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/>
              <a:t>Tracking the "Injection Correction": Possible or not?</a:t>
            </a:r>
          </a:p>
        </p:txBody>
      </p:sp>
      <p:pic>
        <p:nvPicPr>
          <p:cNvPr id="16" name="Picture 15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A1098B6F-C917-BFC4-09DB-3468ADF48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6" y="1690688"/>
            <a:ext cx="11899668" cy="457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1274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9444C-1CFA-F365-A198-3A96CBC9E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4C040-5673-79AE-4AB1-493E994B3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/>
              <a:t>Tracking the "Injection Correction": Possible or not?</a:t>
            </a:r>
          </a:p>
        </p:txBody>
      </p:sp>
      <p:pic>
        <p:nvPicPr>
          <p:cNvPr id="16" name="Picture 15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B859DB8C-78FE-CA53-4CB2-072C03941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6" y="1690688"/>
            <a:ext cx="11899668" cy="45783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7140A7-6859-6E86-D859-D64519586D22}"/>
              </a:ext>
            </a:extLst>
          </p:cNvPr>
          <p:cNvSpPr/>
          <p:nvPr/>
        </p:nvSpPr>
        <p:spPr>
          <a:xfrm>
            <a:off x="4171612" y="3607153"/>
            <a:ext cx="443060" cy="855119"/>
          </a:xfrm>
          <a:prstGeom prst="rect">
            <a:avLst/>
          </a:prstGeom>
          <a:solidFill>
            <a:srgbClr val="FF0018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18"/>
              </a:solidFill>
              <a:highlight>
                <a:srgbClr val="FF0018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3948188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B1BE5-7D3D-1D16-C3C6-C75008AD9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B29A-BDDD-0D63-5D99-94463231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Extra: Notice that the Ancilla Measurement is Unreliable</a:t>
            </a:r>
          </a:p>
        </p:txBody>
      </p:sp>
      <p:pic>
        <p:nvPicPr>
          <p:cNvPr id="16" name="Picture 15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CAB22AE1-9968-82FB-15E1-9005826EA7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55" t="35721" r="55123" b="1"/>
          <a:stretch>
            <a:fillRect/>
          </a:stretch>
        </p:blipFill>
        <p:spPr>
          <a:xfrm>
            <a:off x="3472248" y="1776338"/>
            <a:ext cx="4658498" cy="4836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5F0133-4D07-B8DE-483E-1A10CB49649C}"/>
              </a:ext>
            </a:extLst>
          </p:cNvPr>
          <p:cNvSpPr txBox="1"/>
          <p:nvPr/>
        </p:nvSpPr>
        <p:spPr>
          <a:xfrm>
            <a:off x="5115697" y="3244334"/>
            <a:ext cx="33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930278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15DAE-548F-7E92-11AB-F47D6A5AD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91B7A-2F12-951E-E5A1-F9E5FDA38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Extra: Notice that the Ancilla Measurement is Unreliable</a:t>
            </a:r>
          </a:p>
        </p:txBody>
      </p:sp>
      <p:pic>
        <p:nvPicPr>
          <p:cNvPr id="16" name="Picture 15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4547B885-C8B5-36FC-5011-ECA924ECC3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55" t="35721" r="55123" b="1"/>
          <a:stretch>
            <a:fillRect/>
          </a:stretch>
        </p:blipFill>
        <p:spPr>
          <a:xfrm>
            <a:off x="3472248" y="1776338"/>
            <a:ext cx="4658498" cy="4836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88E966-F239-16E6-299E-C687C4F0233C}"/>
              </a:ext>
            </a:extLst>
          </p:cNvPr>
          <p:cNvSpPr txBox="1"/>
          <p:nvPr/>
        </p:nvSpPr>
        <p:spPr>
          <a:xfrm>
            <a:off x="5732386" y="2317175"/>
            <a:ext cx="33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EFE55-5286-B855-F499-70E4A36DA66C}"/>
              </a:ext>
            </a:extLst>
          </p:cNvPr>
          <p:cNvSpPr txBox="1"/>
          <p:nvPr/>
        </p:nvSpPr>
        <p:spPr>
          <a:xfrm>
            <a:off x="5694108" y="3227344"/>
            <a:ext cx="33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4809138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E1C4D-13B2-2F1F-62C0-7EC3FE3EA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CC77F-B239-DA84-EEE7-22F3709AB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Extra: Notice that the Ancilla Measurement is Unreliable</a:t>
            </a:r>
          </a:p>
        </p:txBody>
      </p:sp>
      <p:pic>
        <p:nvPicPr>
          <p:cNvPr id="16" name="Picture 15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FEAC28F1-9A70-D7F1-CF52-8C548E871E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55" t="35721" r="55123" b="1"/>
          <a:stretch>
            <a:fillRect/>
          </a:stretch>
        </p:blipFill>
        <p:spPr>
          <a:xfrm>
            <a:off x="3472248" y="1776338"/>
            <a:ext cx="4658498" cy="4836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2E757E-D109-106D-5CFC-208C7A60E8C6}"/>
              </a:ext>
            </a:extLst>
          </p:cNvPr>
          <p:cNvSpPr txBox="1"/>
          <p:nvPr/>
        </p:nvSpPr>
        <p:spPr>
          <a:xfrm>
            <a:off x="6205998" y="1974861"/>
            <a:ext cx="180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FLIPS ANCILLA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D5AE02-806D-2ED8-39AD-829F7166852F}"/>
              </a:ext>
            </a:extLst>
          </p:cNvPr>
          <p:cNvSpPr txBox="1"/>
          <p:nvPr/>
        </p:nvSpPr>
        <p:spPr>
          <a:xfrm>
            <a:off x="5694108" y="3227344"/>
            <a:ext cx="33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8575883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B2E1D-D504-00B7-1C9D-12AC4DCDC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6F54-4FBA-331F-6CD4-5691332A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/>
              <a:t>Tracking the "Injection Correction": Possible or not?</a:t>
            </a:r>
          </a:p>
        </p:txBody>
      </p:sp>
      <p:pic>
        <p:nvPicPr>
          <p:cNvPr id="16" name="Picture 15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16113BB9-CD6D-4FF1-55EF-63783AB33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6" y="1690688"/>
            <a:ext cx="11899668" cy="45783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1C0B86-5E58-8ABA-AD1B-2CC02A705CC0}"/>
              </a:ext>
            </a:extLst>
          </p:cNvPr>
          <p:cNvSpPr/>
          <p:nvPr/>
        </p:nvSpPr>
        <p:spPr>
          <a:xfrm>
            <a:off x="4171612" y="3607153"/>
            <a:ext cx="446108" cy="855119"/>
          </a:xfrm>
          <a:prstGeom prst="rect">
            <a:avLst/>
          </a:prstGeom>
          <a:solidFill>
            <a:srgbClr val="FF0018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18"/>
              </a:solidFill>
              <a:highlight>
                <a:srgbClr val="FF0018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A73E83-8AF0-FD10-59C7-7772D7865C97}"/>
              </a:ext>
            </a:extLst>
          </p:cNvPr>
          <p:cNvSpPr txBox="1"/>
          <p:nvPr/>
        </p:nvSpPr>
        <p:spPr>
          <a:xfrm>
            <a:off x="4589103" y="4121262"/>
            <a:ext cx="33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9862666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E8BA2-60F5-B2DC-AB77-7AC133684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1E01-A19F-B3C2-1F34-52B4698B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/>
              <a:t>Tracking the "Injection Correction": Possible or not?</a:t>
            </a:r>
          </a:p>
        </p:txBody>
      </p:sp>
      <p:pic>
        <p:nvPicPr>
          <p:cNvPr id="16" name="Picture 15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2206BEE7-25F3-BC68-0A76-67B0EDABB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6" y="1690688"/>
            <a:ext cx="11899668" cy="45783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9A0F0C-DD3A-748E-920B-C9724637B9D0}"/>
              </a:ext>
            </a:extLst>
          </p:cNvPr>
          <p:cNvSpPr/>
          <p:nvPr/>
        </p:nvSpPr>
        <p:spPr>
          <a:xfrm>
            <a:off x="4171612" y="3607153"/>
            <a:ext cx="446108" cy="855119"/>
          </a:xfrm>
          <a:prstGeom prst="rect">
            <a:avLst/>
          </a:prstGeom>
          <a:solidFill>
            <a:srgbClr val="FF0018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18"/>
              </a:solidFill>
              <a:highlight>
                <a:srgbClr val="FF0018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C7D3F1-D8C4-AFF9-CB10-DC7740CA641F}"/>
              </a:ext>
            </a:extLst>
          </p:cNvPr>
          <p:cNvSpPr txBox="1"/>
          <p:nvPr/>
        </p:nvSpPr>
        <p:spPr>
          <a:xfrm>
            <a:off x="4589103" y="4121262"/>
            <a:ext cx="33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151967-5507-374B-003A-F8360928BE1C}"/>
              </a:ext>
            </a:extLst>
          </p:cNvPr>
          <p:cNvSpPr/>
          <p:nvPr/>
        </p:nvSpPr>
        <p:spPr>
          <a:xfrm>
            <a:off x="4668251" y="4091766"/>
            <a:ext cx="625644" cy="4369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8AA1EF-7127-9F5F-B922-57C397B101C1}"/>
              </a:ext>
            </a:extLst>
          </p:cNvPr>
          <p:cNvSpPr txBox="1"/>
          <p:nvPr/>
        </p:nvSpPr>
        <p:spPr>
          <a:xfrm>
            <a:off x="4814256" y="3722434"/>
            <a:ext cx="33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069530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69085-6883-7926-77E9-326115F30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3138F-C3B9-0079-4058-CA092390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/>
              <a:t>Tracking the "Injection Correction": Possible or not?</a:t>
            </a:r>
          </a:p>
        </p:txBody>
      </p:sp>
      <p:pic>
        <p:nvPicPr>
          <p:cNvPr id="16" name="Picture 15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22C6A6EE-D624-A6B3-1EF6-11C55704E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6" y="1690688"/>
            <a:ext cx="11899668" cy="45783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9BAA8F-9EAD-D912-A0BE-1E53E8C2C663}"/>
              </a:ext>
            </a:extLst>
          </p:cNvPr>
          <p:cNvSpPr/>
          <p:nvPr/>
        </p:nvSpPr>
        <p:spPr>
          <a:xfrm>
            <a:off x="4171612" y="3607153"/>
            <a:ext cx="446108" cy="855119"/>
          </a:xfrm>
          <a:prstGeom prst="rect">
            <a:avLst/>
          </a:prstGeom>
          <a:solidFill>
            <a:srgbClr val="FF0018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18"/>
              </a:solidFill>
              <a:highlight>
                <a:srgbClr val="FF0018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838EA3-B11E-CC42-DB59-03D5137A4F2D}"/>
              </a:ext>
            </a:extLst>
          </p:cNvPr>
          <p:cNvSpPr txBox="1"/>
          <p:nvPr/>
        </p:nvSpPr>
        <p:spPr>
          <a:xfrm>
            <a:off x="4589103" y="4121262"/>
            <a:ext cx="33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CCDE15-8B55-A84C-DE67-54EC122E8BDF}"/>
              </a:ext>
            </a:extLst>
          </p:cNvPr>
          <p:cNvSpPr/>
          <p:nvPr/>
        </p:nvSpPr>
        <p:spPr>
          <a:xfrm>
            <a:off x="4668251" y="4091766"/>
            <a:ext cx="625644" cy="4369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D90133-325F-776D-3F00-9D536FB1EAC4}"/>
              </a:ext>
            </a:extLst>
          </p:cNvPr>
          <p:cNvSpPr txBox="1"/>
          <p:nvPr/>
        </p:nvSpPr>
        <p:spPr>
          <a:xfrm>
            <a:off x="4814256" y="3722434"/>
            <a:ext cx="33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387FF2-7218-277A-B703-86B248706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891" y="6073492"/>
            <a:ext cx="8878217" cy="369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/>
              <a:t>could we somehow modify the injection circuit so that it only contains a Pauli correction?</a:t>
            </a:r>
          </a:p>
        </p:txBody>
      </p:sp>
    </p:spTree>
    <p:extLst>
      <p:ext uri="{BB962C8B-B14F-4D97-AF65-F5344CB8AC3E}">
        <p14:creationId xmlns:p14="http://schemas.microsoft.com/office/powerpoint/2010/main" val="3859929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AE405-B871-1DDC-A290-9C937A18B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40195746-7532-DD56-4A59-93CE9B9BC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74" y="1438889"/>
            <a:ext cx="7038238" cy="22944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30BA4-22F0-4EE3-FD3F-B005DF26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 Question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C28DA7D-6D18-0CC6-B32A-3F39DCBF8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295" y="3627449"/>
            <a:ext cx="2355412" cy="332366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1600" dirty="0"/>
              <a:t>Logical Circuit (6 qubits)</a:t>
            </a:r>
          </a:p>
        </p:txBody>
      </p:sp>
      <p:pic>
        <p:nvPicPr>
          <p:cNvPr id="8" name="Picture 7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63841404-77A3-2426-1A43-1F962CAAF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53892"/>
            <a:ext cx="6973389" cy="211166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8784D3-CC66-CFA6-EC95-9839E8F15132}"/>
              </a:ext>
            </a:extLst>
          </p:cNvPr>
          <p:cNvSpPr txBox="1">
            <a:spLocks/>
          </p:cNvSpPr>
          <p:nvPr/>
        </p:nvSpPr>
        <p:spPr>
          <a:xfrm>
            <a:off x="2174860" y="6349831"/>
            <a:ext cx="4178439" cy="33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600" dirty="0"/>
              <a:t>Encoded circuit with Steane code (50 qubits)</a:t>
            </a:r>
          </a:p>
        </p:txBody>
      </p:sp>
      <p:pic>
        <p:nvPicPr>
          <p:cNvPr id="30" name="Picture 29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093B9E8D-CF0D-F0A8-6A49-C1A9D6276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1" y="5862808"/>
            <a:ext cx="381634" cy="359360"/>
          </a:xfrm>
          <a:prstGeom prst="rect">
            <a:avLst/>
          </a:prstGeom>
        </p:spPr>
      </p:pic>
      <p:pic>
        <p:nvPicPr>
          <p:cNvPr id="36" name="Picture 35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AD223933-5067-9E80-E5CF-713897A84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939" y="5518247"/>
            <a:ext cx="381634" cy="359360"/>
          </a:xfrm>
          <a:prstGeom prst="rect">
            <a:avLst/>
          </a:prstGeom>
        </p:spPr>
      </p:pic>
      <p:pic>
        <p:nvPicPr>
          <p:cNvPr id="37" name="Picture 36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0A1B4196-2BD3-AA2B-0B04-C84928067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1" y="5128790"/>
            <a:ext cx="381634" cy="359360"/>
          </a:xfrm>
          <a:prstGeom prst="rect">
            <a:avLst/>
          </a:prstGeom>
        </p:spPr>
      </p:pic>
      <p:pic>
        <p:nvPicPr>
          <p:cNvPr id="38" name="Picture 37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C273A8F9-94BE-1807-893E-9FE9ADB33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939" y="4850362"/>
            <a:ext cx="381634" cy="359360"/>
          </a:xfrm>
          <a:prstGeom prst="rect">
            <a:avLst/>
          </a:prstGeom>
        </p:spPr>
      </p:pic>
      <p:pic>
        <p:nvPicPr>
          <p:cNvPr id="39" name="Picture 38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D3F3C2DD-323C-8A96-BC21-BD1065C5D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1" y="4542643"/>
            <a:ext cx="381634" cy="359360"/>
          </a:xfrm>
          <a:prstGeom prst="rect">
            <a:avLst/>
          </a:prstGeom>
        </p:spPr>
      </p:pic>
      <p:pic>
        <p:nvPicPr>
          <p:cNvPr id="40" name="Picture 39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E22C3A96-20E2-CD25-1758-2CCCF8EF1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1" y="4142222"/>
            <a:ext cx="381634" cy="3593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198D6C-DC99-5F3D-1FF4-E607973BD170}"/>
              </a:ext>
            </a:extLst>
          </p:cNvPr>
          <p:cNvSpPr/>
          <p:nvPr/>
        </p:nvSpPr>
        <p:spPr>
          <a:xfrm>
            <a:off x="1773110" y="4777801"/>
            <a:ext cx="1378744" cy="729802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0CD035-63F9-E534-F276-42CDB79B6494}"/>
              </a:ext>
            </a:extLst>
          </p:cNvPr>
          <p:cNvSpPr/>
          <p:nvPr/>
        </p:nvSpPr>
        <p:spPr>
          <a:xfrm>
            <a:off x="1773110" y="5563392"/>
            <a:ext cx="1378744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B85985-F76B-717E-DF49-379493EEDB23}"/>
              </a:ext>
            </a:extLst>
          </p:cNvPr>
          <p:cNvSpPr/>
          <p:nvPr/>
        </p:nvSpPr>
        <p:spPr>
          <a:xfrm>
            <a:off x="3608083" y="5563392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4FDB00-A89C-5534-CA57-889151571F4C}"/>
              </a:ext>
            </a:extLst>
          </p:cNvPr>
          <p:cNvSpPr/>
          <p:nvPr/>
        </p:nvSpPr>
        <p:spPr>
          <a:xfrm>
            <a:off x="3608083" y="4805443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00082A-97C1-2E0A-E00E-E54B1691D28C}"/>
              </a:ext>
            </a:extLst>
          </p:cNvPr>
          <p:cNvSpPr/>
          <p:nvPr/>
        </p:nvSpPr>
        <p:spPr>
          <a:xfrm>
            <a:off x="5529428" y="5563392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FA0CCB-208D-197B-D9EF-18D27008EBA9}"/>
              </a:ext>
            </a:extLst>
          </p:cNvPr>
          <p:cNvSpPr/>
          <p:nvPr/>
        </p:nvSpPr>
        <p:spPr>
          <a:xfrm>
            <a:off x="5514817" y="4805443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17" name="Picture 16" descr="A purple scribble on a white background&#10;&#10;AI-generated content may be incorrect.">
            <a:extLst>
              <a:ext uri="{FF2B5EF4-FFF2-40B4-BE49-F238E27FC236}">
                <a16:creationId xmlns:a16="http://schemas.microsoft.com/office/drawing/2014/main" id="{D26A461A-CFDE-A460-A3E0-99D11B22D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557" y="1003834"/>
            <a:ext cx="344202" cy="28396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E5E92E-5919-7010-5317-7F97528E0B01}"/>
              </a:ext>
            </a:extLst>
          </p:cNvPr>
          <p:cNvSpPr txBox="1">
            <a:spLocks/>
          </p:cNvSpPr>
          <p:nvPr/>
        </p:nvSpPr>
        <p:spPr>
          <a:xfrm>
            <a:off x="6979933" y="1018331"/>
            <a:ext cx="3261816" cy="283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= effective error channel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C540E8-47B0-9226-9B0C-E6BA393DE6AD}"/>
              </a:ext>
            </a:extLst>
          </p:cNvPr>
          <p:cNvSpPr/>
          <p:nvPr/>
        </p:nvSpPr>
        <p:spPr>
          <a:xfrm rot="16200000">
            <a:off x="752451" y="5201509"/>
            <a:ext cx="1898522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072EA7-9E86-04E0-ED0A-9DF84D79D178}"/>
              </a:ext>
            </a:extLst>
          </p:cNvPr>
          <p:cNvSpPr/>
          <p:nvPr/>
        </p:nvSpPr>
        <p:spPr>
          <a:xfrm rot="16200000">
            <a:off x="4494158" y="5201509"/>
            <a:ext cx="1898522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327752-1685-FAB7-9FA3-A8C985C98232}"/>
              </a:ext>
            </a:extLst>
          </p:cNvPr>
          <p:cNvSpPr/>
          <p:nvPr/>
        </p:nvSpPr>
        <p:spPr>
          <a:xfrm rot="16200000">
            <a:off x="6688683" y="5696326"/>
            <a:ext cx="908886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0D9C13-508A-2E0B-0A52-59FF1C12EDBD}"/>
              </a:ext>
            </a:extLst>
          </p:cNvPr>
          <p:cNvSpPr/>
          <p:nvPr/>
        </p:nvSpPr>
        <p:spPr>
          <a:xfrm rot="16200000">
            <a:off x="1019155" y="5027832"/>
            <a:ext cx="908886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617220-16A0-0655-0A22-5B694D3CAB41}"/>
              </a:ext>
            </a:extLst>
          </p:cNvPr>
          <p:cNvSpPr/>
          <p:nvPr/>
        </p:nvSpPr>
        <p:spPr>
          <a:xfrm rot="16200000">
            <a:off x="2708425" y="4816873"/>
            <a:ext cx="1169044" cy="182587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45E9C2-6603-8543-6D91-6C935828B04F}"/>
              </a:ext>
            </a:extLst>
          </p:cNvPr>
          <p:cNvSpPr/>
          <p:nvPr/>
        </p:nvSpPr>
        <p:spPr>
          <a:xfrm rot="16200000">
            <a:off x="2756905" y="5345374"/>
            <a:ext cx="1518767" cy="182587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06A2C6-16C3-C9E3-DB64-90AE8407BB6F}"/>
              </a:ext>
            </a:extLst>
          </p:cNvPr>
          <p:cNvSpPr/>
          <p:nvPr/>
        </p:nvSpPr>
        <p:spPr>
          <a:xfrm rot="16200000">
            <a:off x="4751818" y="5027832"/>
            <a:ext cx="908886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24" name="Picture 23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778AA9B3-21D8-12C3-C138-0FFF264E4C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337" y="1431793"/>
            <a:ext cx="6959483" cy="2212076"/>
          </a:xfrm>
          <a:prstGeom prst="rect">
            <a:avLst/>
          </a:prstGeom>
        </p:spPr>
      </p:pic>
      <p:pic>
        <p:nvPicPr>
          <p:cNvPr id="25" name="Picture 24" descr="A blue paint splatter on a white background&#10;&#10;AI-generated content may be incorrect.">
            <a:extLst>
              <a:ext uri="{FF2B5EF4-FFF2-40B4-BE49-F238E27FC236}">
                <a16:creationId xmlns:a16="http://schemas.microsoft.com/office/drawing/2014/main" id="{7BDA5D2E-9A34-7417-4F0A-F0F5454E6E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0342" y="1287801"/>
            <a:ext cx="375417" cy="347261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3505E52-F705-DDDB-4B13-D5DE14F90D4D}"/>
              </a:ext>
            </a:extLst>
          </p:cNvPr>
          <p:cNvSpPr txBox="1">
            <a:spLocks/>
          </p:cNvSpPr>
          <p:nvPr/>
        </p:nvSpPr>
        <p:spPr>
          <a:xfrm>
            <a:off x="6979933" y="1343696"/>
            <a:ext cx="2584107" cy="283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= effective error channel 2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0D3ABD4A-DDE4-59D9-9CCD-4DE7C5F480BA}"/>
              </a:ext>
            </a:extLst>
          </p:cNvPr>
          <p:cNvSpPr txBox="1">
            <a:spLocks/>
          </p:cNvSpPr>
          <p:nvPr/>
        </p:nvSpPr>
        <p:spPr>
          <a:xfrm>
            <a:off x="8603702" y="4976455"/>
            <a:ext cx="2750098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Fully encoded circuit with base code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1C02F7B-577F-E6FF-DB81-7599BC930F10}"/>
              </a:ext>
            </a:extLst>
          </p:cNvPr>
          <p:cNvSpPr txBox="1">
            <a:spLocks/>
          </p:cNvSpPr>
          <p:nvPr/>
        </p:nvSpPr>
        <p:spPr>
          <a:xfrm>
            <a:off x="8512157" y="2553676"/>
            <a:ext cx="3054750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Logical circuit with effective error channels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933D2C-0187-14DE-6DF4-01D6D930E7FD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4817379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59658-023E-8A3F-9E3A-3EFDF54DE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2A6F2-9AD4-C533-6295-FDA5625DA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/>
              <a:t>Tracking the "Injection Correction": Possible or not?</a:t>
            </a:r>
          </a:p>
        </p:txBody>
      </p:sp>
      <p:pic>
        <p:nvPicPr>
          <p:cNvPr id="16" name="Picture 15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08349FF1-A84F-E874-5C3B-3E431A39A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6" y="1690688"/>
            <a:ext cx="11899668" cy="45783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26C365-E664-1676-3E32-BFB5C8876D73}"/>
              </a:ext>
            </a:extLst>
          </p:cNvPr>
          <p:cNvSpPr/>
          <p:nvPr/>
        </p:nvSpPr>
        <p:spPr>
          <a:xfrm>
            <a:off x="4171612" y="3607153"/>
            <a:ext cx="446108" cy="855119"/>
          </a:xfrm>
          <a:prstGeom prst="rect">
            <a:avLst/>
          </a:prstGeom>
          <a:solidFill>
            <a:srgbClr val="FF0018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18"/>
              </a:solidFill>
              <a:highlight>
                <a:srgbClr val="FF0018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B696CA-44BF-D9AC-751B-B6BB25565D6C}"/>
              </a:ext>
            </a:extLst>
          </p:cNvPr>
          <p:cNvSpPr txBox="1"/>
          <p:nvPr/>
        </p:nvSpPr>
        <p:spPr>
          <a:xfrm>
            <a:off x="4589103" y="4121262"/>
            <a:ext cx="33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62718-82C8-F988-6754-7AB0660B9B1B}"/>
              </a:ext>
            </a:extLst>
          </p:cNvPr>
          <p:cNvSpPr/>
          <p:nvPr/>
        </p:nvSpPr>
        <p:spPr>
          <a:xfrm>
            <a:off x="4668251" y="4091766"/>
            <a:ext cx="625644" cy="4369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7F90C4-358D-2D76-7D6B-9FA617CCEADF}"/>
              </a:ext>
            </a:extLst>
          </p:cNvPr>
          <p:cNvSpPr txBox="1"/>
          <p:nvPr/>
        </p:nvSpPr>
        <p:spPr>
          <a:xfrm>
            <a:off x="4814256" y="3722434"/>
            <a:ext cx="33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23648F-979F-A822-0C85-38E645989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891" y="6073492"/>
            <a:ext cx="8878217" cy="369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/>
              <a:t>could we somehow modify the injection circuit so that it only contains a Pauli correction?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402CDB-815C-57CB-E5C2-49A1BC17E251}"/>
              </a:ext>
            </a:extLst>
          </p:cNvPr>
          <p:cNvSpPr txBox="1">
            <a:spLocks/>
          </p:cNvSpPr>
          <p:nvPr/>
        </p:nvSpPr>
        <p:spPr>
          <a:xfrm>
            <a:off x="2412254" y="6413810"/>
            <a:ext cx="8878217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/>
              <a:t>can we use the algorithmic fault tolerance discussed by Luis in journal club?</a:t>
            </a:r>
          </a:p>
        </p:txBody>
      </p:sp>
    </p:spTree>
    <p:extLst>
      <p:ext uri="{BB962C8B-B14F-4D97-AF65-F5344CB8AC3E}">
        <p14:creationId xmlns:p14="http://schemas.microsoft.com/office/powerpoint/2010/main" val="411014844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1D8C7-14D4-4092-C3FA-EFAB6A1F4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5C4AB-E443-5766-0D23-96F81276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 Question and Motivation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9D7E0-D185-10D8-ADD1-3668AEA8C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4880"/>
            <a:ext cx="10515600" cy="3882005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Can we accurately define effective error channels for the logical components of a distillation circuit?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Specifically—can we define these error channels in a way that reproduces the logical error rates of a Steane-encoded version of the logical circuit?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i="1" dirty="0"/>
              <a:t>*DESCRIBE MOTIVATION*</a:t>
            </a:r>
          </a:p>
          <a:p>
            <a:pPr marL="0" indent="0">
              <a:spcBef>
                <a:spcPts val="1800"/>
              </a:spcBef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7741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19437-56DC-C47A-A5EB-32EE10E1C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black question mark and lines&#10;&#10;AI-generated content may be incorrect.">
            <a:extLst>
              <a:ext uri="{FF2B5EF4-FFF2-40B4-BE49-F238E27FC236}">
                <a16:creationId xmlns:a16="http://schemas.microsoft.com/office/drawing/2014/main" id="{C0B0B14B-122F-E8C5-AF5C-AF8B8B8A9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153" y="3627449"/>
            <a:ext cx="640559" cy="75328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B55729B-4CA3-FD48-A049-0923A6E8D039}"/>
              </a:ext>
            </a:extLst>
          </p:cNvPr>
          <p:cNvSpPr/>
          <p:nvPr/>
        </p:nvSpPr>
        <p:spPr>
          <a:xfrm>
            <a:off x="8229083" y="2176552"/>
            <a:ext cx="3316516" cy="3793917"/>
          </a:xfrm>
          <a:prstGeom prst="rect">
            <a:avLst/>
          </a:prstGeom>
          <a:solidFill>
            <a:srgbClr val="FFD579">
              <a:alpha val="2020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D579"/>
              </a:solidFill>
              <a:highlight>
                <a:srgbClr val="FFD579"/>
              </a:highlight>
            </a:endParaRPr>
          </a:p>
        </p:txBody>
      </p:sp>
      <p:pic>
        <p:nvPicPr>
          <p:cNvPr id="16" name="Picture 15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B3CF3410-89FC-9024-8F8F-6F70E3CC5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74" y="1438889"/>
            <a:ext cx="7038238" cy="22944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7EEA61-A875-150C-C03A-2F14F7F1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 Question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FDEAD78-82E4-3554-8FB7-981CBDEAE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295" y="3627449"/>
            <a:ext cx="2355412" cy="332366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1600" dirty="0"/>
              <a:t>Logical Circuit (6 qubits)</a:t>
            </a:r>
          </a:p>
        </p:txBody>
      </p:sp>
      <p:pic>
        <p:nvPicPr>
          <p:cNvPr id="8" name="Picture 7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9A205A0F-2FE9-A7AA-A584-4D1E6512D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153892"/>
            <a:ext cx="6973389" cy="211166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F57F8E8-DC3F-F9E3-FBF5-C5E93FB7748F}"/>
              </a:ext>
            </a:extLst>
          </p:cNvPr>
          <p:cNvSpPr txBox="1">
            <a:spLocks/>
          </p:cNvSpPr>
          <p:nvPr/>
        </p:nvSpPr>
        <p:spPr>
          <a:xfrm>
            <a:off x="2174860" y="6349831"/>
            <a:ext cx="4178439" cy="33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600" dirty="0"/>
              <a:t>Encoded circuit with Steane code (50 qubits)</a:t>
            </a:r>
          </a:p>
        </p:txBody>
      </p:sp>
      <p:pic>
        <p:nvPicPr>
          <p:cNvPr id="30" name="Picture 29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E580DAC5-2FF4-F8C7-82F6-07DAF2200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31" y="5862808"/>
            <a:ext cx="381634" cy="359360"/>
          </a:xfrm>
          <a:prstGeom prst="rect">
            <a:avLst/>
          </a:prstGeom>
        </p:spPr>
      </p:pic>
      <p:pic>
        <p:nvPicPr>
          <p:cNvPr id="36" name="Picture 35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EAFB0279-BE3F-20BE-3534-2F961F6A4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939" y="5518247"/>
            <a:ext cx="381634" cy="359360"/>
          </a:xfrm>
          <a:prstGeom prst="rect">
            <a:avLst/>
          </a:prstGeom>
        </p:spPr>
      </p:pic>
      <p:pic>
        <p:nvPicPr>
          <p:cNvPr id="37" name="Picture 36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C7BF5D78-EAB2-3673-1647-32016687C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31" y="5128790"/>
            <a:ext cx="381634" cy="359360"/>
          </a:xfrm>
          <a:prstGeom prst="rect">
            <a:avLst/>
          </a:prstGeom>
        </p:spPr>
      </p:pic>
      <p:pic>
        <p:nvPicPr>
          <p:cNvPr id="38" name="Picture 37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66313FAC-0393-46C2-B85D-E4004C543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939" y="4850362"/>
            <a:ext cx="381634" cy="359360"/>
          </a:xfrm>
          <a:prstGeom prst="rect">
            <a:avLst/>
          </a:prstGeom>
        </p:spPr>
      </p:pic>
      <p:pic>
        <p:nvPicPr>
          <p:cNvPr id="39" name="Picture 38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F48585D5-F97A-21FE-8301-A3A910F73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31" y="4542643"/>
            <a:ext cx="381634" cy="359360"/>
          </a:xfrm>
          <a:prstGeom prst="rect">
            <a:avLst/>
          </a:prstGeom>
        </p:spPr>
      </p:pic>
      <p:pic>
        <p:nvPicPr>
          <p:cNvPr id="40" name="Picture 39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AEEFCEC1-33A4-1E07-371D-C9A89FD16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31" y="4142222"/>
            <a:ext cx="381634" cy="3593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2DA94E-9CD9-4082-94AC-F1DFE75CD708}"/>
              </a:ext>
            </a:extLst>
          </p:cNvPr>
          <p:cNvSpPr/>
          <p:nvPr/>
        </p:nvSpPr>
        <p:spPr>
          <a:xfrm>
            <a:off x="1773110" y="4777801"/>
            <a:ext cx="1378744" cy="729802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59465-22DF-03C8-B701-BE7D6D0A58DB}"/>
              </a:ext>
            </a:extLst>
          </p:cNvPr>
          <p:cNvSpPr/>
          <p:nvPr/>
        </p:nvSpPr>
        <p:spPr>
          <a:xfrm>
            <a:off x="1773110" y="5563392"/>
            <a:ext cx="1378744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9D225C-B948-69D7-98D5-AE1A1EBF6A64}"/>
              </a:ext>
            </a:extLst>
          </p:cNvPr>
          <p:cNvSpPr/>
          <p:nvPr/>
        </p:nvSpPr>
        <p:spPr>
          <a:xfrm>
            <a:off x="3608083" y="5563392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D05E21-7785-0EF2-AB0D-640D9CD66F5F}"/>
              </a:ext>
            </a:extLst>
          </p:cNvPr>
          <p:cNvSpPr/>
          <p:nvPr/>
        </p:nvSpPr>
        <p:spPr>
          <a:xfrm>
            <a:off x="3608083" y="4805443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D72BAE-6F5E-6E4B-BCE2-8009C8AA770E}"/>
              </a:ext>
            </a:extLst>
          </p:cNvPr>
          <p:cNvSpPr/>
          <p:nvPr/>
        </p:nvSpPr>
        <p:spPr>
          <a:xfrm>
            <a:off x="5529428" y="5563392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A76B76-1EB4-FC8A-D97F-7E6DE13466C1}"/>
              </a:ext>
            </a:extLst>
          </p:cNvPr>
          <p:cNvSpPr/>
          <p:nvPr/>
        </p:nvSpPr>
        <p:spPr>
          <a:xfrm>
            <a:off x="5514817" y="4805443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17" name="Picture 16" descr="A purple scribble on a white background&#10;&#10;AI-generated content may be incorrect.">
            <a:extLst>
              <a:ext uri="{FF2B5EF4-FFF2-40B4-BE49-F238E27FC236}">
                <a16:creationId xmlns:a16="http://schemas.microsoft.com/office/drawing/2014/main" id="{D0B08F37-1503-90F7-4433-1CE3E89DB4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1557" y="1003834"/>
            <a:ext cx="344202" cy="28396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797F243-FE22-C2B6-3FD5-A6D7049DF9CB}"/>
              </a:ext>
            </a:extLst>
          </p:cNvPr>
          <p:cNvSpPr txBox="1">
            <a:spLocks/>
          </p:cNvSpPr>
          <p:nvPr/>
        </p:nvSpPr>
        <p:spPr>
          <a:xfrm>
            <a:off x="6979933" y="1018331"/>
            <a:ext cx="3261816" cy="283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= effective error channel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F09ABC-7870-EBD8-C521-2DEE242C4BEB}"/>
              </a:ext>
            </a:extLst>
          </p:cNvPr>
          <p:cNvSpPr/>
          <p:nvPr/>
        </p:nvSpPr>
        <p:spPr>
          <a:xfrm rot="16200000">
            <a:off x="752451" y="5201509"/>
            <a:ext cx="1898522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B3C302-0EB6-D443-05EA-49F429509A27}"/>
              </a:ext>
            </a:extLst>
          </p:cNvPr>
          <p:cNvSpPr/>
          <p:nvPr/>
        </p:nvSpPr>
        <p:spPr>
          <a:xfrm rot="16200000">
            <a:off x="4494158" y="5201509"/>
            <a:ext cx="1898522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1C3C38-8EDD-BC2F-C246-9D443D4673F5}"/>
              </a:ext>
            </a:extLst>
          </p:cNvPr>
          <p:cNvSpPr/>
          <p:nvPr/>
        </p:nvSpPr>
        <p:spPr>
          <a:xfrm rot="16200000">
            <a:off x="6688683" y="5696326"/>
            <a:ext cx="908886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F7F0BD-5E21-AD51-8832-0B444DCFA09D}"/>
              </a:ext>
            </a:extLst>
          </p:cNvPr>
          <p:cNvSpPr/>
          <p:nvPr/>
        </p:nvSpPr>
        <p:spPr>
          <a:xfrm rot="16200000">
            <a:off x="1019155" y="5027832"/>
            <a:ext cx="908886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EC7B67-3D8A-1B9D-B07D-DD6F922AFEBC}"/>
              </a:ext>
            </a:extLst>
          </p:cNvPr>
          <p:cNvSpPr/>
          <p:nvPr/>
        </p:nvSpPr>
        <p:spPr>
          <a:xfrm rot="16200000">
            <a:off x="2708425" y="4816873"/>
            <a:ext cx="1169044" cy="182587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47EBD6-A822-E38A-3457-5354F364AFBF}"/>
              </a:ext>
            </a:extLst>
          </p:cNvPr>
          <p:cNvSpPr/>
          <p:nvPr/>
        </p:nvSpPr>
        <p:spPr>
          <a:xfrm rot="16200000">
            <a:off x="2756905" y="5345374"/>
            <a:ext cx="1518767" cy="182587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99AED9-178C-9526-4C24-AC0B25289AAC}"/>
              </a:ext>
            </a:extLst>
          </p:cNvPr>
          <p:cNvSpPr/>
          <p:nvPr/>
        </p:nvSpPr>
        <p:spPr>
          <a:xfrm rot="16200000">
            <a:off x="4751818" y="5027832"/>
            <a:ext cx="908886" cy="142796"/>
          </a:xfrm>
          <a:prstGeom prst="rect">
            <a:avLst/>
          </a:prstGeom>
          <a:solidFill>
            <a:schemeClr val="tx2">
              <a:lumMod val="50000"/>
              <a:lumOff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24" name="Picture 23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B28500DE-7844-1239-80DA-BF19975EB9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337" y="1431793"/>
            <a:ext cx="6959483" cy="2212076"/>
          </a:xfrm>
          <a:prstGeom prst="rect">
            <a:avLst/>
          </a:prstGeom>
        </p:spPr>
      </p:pic>
      <p:pic>
        <p:nvPicPr>
          <p:cNvPr id="25" name="Picture 24" descr="A blue paint splatter on a white background&#10;&#10;AI-generated content may be incorrect.">
            <a:extLst>
              <a:ext uri="{FF2B5EF4-FFF2-40B4-BE49-F238E27FC236}">
                <a16:creationId xmlns:a16="http://schemas.microsoft.com/office/drawing/2014/main" id="{A7430AA1-5A2B-87BD-59AD-43AB9419FC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0342" y="1287801"/>
            <a:ext cx="375417" cy="347261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4D7DB20-DC59-9CFF-BBC2-18510B3BB495}"/>
              </a:ext>
            </a:extLst>
          </p:cNvPr>
          <p:cNvSpPr txBox="1">
            <a:spLocks/>
          </p:cNvSpPr>
          <p:nvPr/>
        </p:nvSpPr>
        <p:spPr>
          <a:xfrm>
            <a:off x="6979933" y="1343696"/>
            <a:ext cx="2584107" cy="283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= effective error channel 2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309243BC-6CB0-4233-C3C8-509393A35169}"/>
              </a:ext>
            </a:extLst>
          </p:cNvPr>
          <p:cNvSpPr txBox="1">
            <a:spLocks/>
          </p:cNvSpPr>
          <p:nvPr/>
        </p:nvSpPr>
        <p:spPr>
          <a:xfrm>
            <a:off x="8603702" y="4976455"/>
            <a:ext cx="2750098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Fully encoded circuit with base code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0513F290-A62D-0B12-FD9E-B9F50612EB45}"/>
              </a:ext>
            </a:extLst>
          </p:cNvPr>
          <p:cNvSpPr txBox="1">
            <a:spLocks/>
          </p:cNvSpPr>
          <p:nvPr/>
        </p:nvSpPr>
        <p:spPr>
          <a:xfrm>
            <a:off x="8512157" y="2553676"/>
            <a:ext cx="3054750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Logical circuit with effective error channels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62C630-C9E3-B3B6-1731-884E7FE782CB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22234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D2EE3-EFE1-58D0-B7BF-215660FCF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9304-38B6-038B-F340-2D7C4FA46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QEC?</a:t>
            </a:r>
          </a:p>
        </p:txBody>
      </p:sp>
      <p:pic>
        <p:nvPicPr>
          <p:cNvPr id="5" name="Picture 4" descr="A colorful squares and dots&#10;&#10;AI-generated content may be incorrect.">
            <a:extLst>
              <a:ext uri="{FF2B5EF4-FFF2-40B4-BE49-F238E27FC236}">
                <a16:creationId xmlns:a16="http://schemas.microsoft.com/office/drawing/2014/main" id="{30F2D0D0-2393-33B9-6D03-8D5C45022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226" y="3459889"/>
            <a:ext cx="2697940" cy="2717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32F79A-47E5-EE32-1283-ED1BA4E26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746" y="3900563"/>
            <a:ext cx="4669728" cy="22455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99F7A0-8CFF-4068-75A4-C10BBEEB486E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29792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34C94-A8D4-E45B-F571-96C2E4DC2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7B6B-9B18-A396-0E1B-62842A021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QEC?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12A9B-8B5C-8476-8A69-B30F4827E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120064" cy="4351338"/>
          </a:xfrm>
        </p:spPr>
        <p:txBody>
          <a:bodyPr/>
          <a:lstStyle/>
          <a:p>
            <a:r>
              <a:rPr lang="en-US" dirty="0"/>
              <a:t>Physical error rates in experiment: ~10</a:t>
            </a:r>
            <a:r>
              <a:rPr lang="en-US" b="1" baseline="30000" dirty="0"/>
              <a:t>-</a:t>
            </a:r>
            <a:r>
              <a:rPr lang="en-US" baseline="30000" dirty="0"/>
              <a:t>4</a:t>
            </a:r>
          </a:p>
        </p:txBody>
      </p:sp>
      <p:pic>
        <p:nvPicPr>
          <p:cNvPr id="5" name="Picture 4" descr="A colorful squares and dots&#10;&#10;AI-generated content may be incorrect.">
            <a:extLst>
              <a:ext uri="{FF2B5EF4-FFF2-40B4-BE49-F238E27FC236}">
                <a16:creationId xmlns:a16="http://schemas.microsoft.com/office/drawing/2014/main" id="{98F8D661-C08F-99C8-DD15-5CD22740E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226" y="3459889"/>
            <a:ext cx="2697940" cy="2717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3B641D-3C5D-34D1-F81F-3809A9CC7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746" y="3900563"/>
            <a:ext cx="4669728" cy="2245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A979F7-99FE-E620-6EE7-93951E773F41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47896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59CDC-8E8F-64F5-C125-5E4E360D9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CD95D-755F-0020-3607-6C41B7168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QEC?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A6557-0330-FD07-3665-4401686C1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120064" cy="4351338"/>
          </a:xfrm>
        </p:spPr>
        <p:txBody>
          <a:bodyPr/>
          <a:lstStyle/>
          <a:p>
            <a:r>
              <a:rPr lang="en-US" dirty="0"/>
              <a:t>Physical error rates in experiment: ~10</a:t>
            </a:r>
            <a:r>
              <a:rPr lang="en-US" b="1" baseline="30000" dirty="0"/>
              <a:t>-</a:t>
            </a:r>
            <a:r>
              <a:rPr lang="en-US" baseline="30000" dirty="0"/>
              <a:t>4</a:t>
            </a:r>
          </a:p>
          <a:p>
            <a:r>
              <a:rPr lang="en-US" dirty="0"/>
              <a:t>Logical error rates required for algorithms: ~10</a:t>
            </a:r>
            <a:r>
              <a:rPr lang="en-US" b="1" baseline="30000" dirty="0"/>
              <a:t>-</a:t>
            </a:r>
            <a:r>
              <a:rPr lang="en-US" baseline="30000" dirty="0"/>
              <a:t>15</a:t>
            </a:r>
            <a:endParaRPr lang="en-US" dirty="0"/>
          </a:p>
        </p:txBody>
      </p:sp>
      <p:pic>
        <p:nvPicPr>
          <p:cNvPr id="5" name="Picture 4" descr="A colorful squares and dots&#10;&#10;AI-generated content may be incorrect.">
            <a:extLst>
              <a:ext uri="{FF2B5EF4-FFF2-40B4-BE49-F238E27FC236}">
                <a16:creationId xmlns:a16="http://schemas.microsoft.com/office/drawing/2014/main" id="{AFAC704F-FA7D-A766-A5A1-1F7203051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226" y="3459889"/>
            <a:ext cx="2697940" cy="2717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6A0CAF-FEEC-A006-3B65-7D9EF43CE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746" y="3900563"/>
            <a:ext cx="4669728" cy="2245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22BE5C-84F0-6B63-4EAC-6D1A90BD37A0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77369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39E70-AF63-7A8E-B537-D363A8B5E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C073-2305-ACE9-F28F-F7B361E86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QEC?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B6336-BE35-9A13-6472-7320996BC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120064" cy="4351338"/>
          </a:xfrm>
        </p:spPr>
        <p:txBody>
          <a:bodyPr/>
          <a:lstStyle/>
          <a:p>
            <a:r>
              <a:rPr lang="en-US" dirty="0"/>
              <a:t>Physical error rates in experiment: ~10</a:t>
            </a:r>
            <a:r>
              <a:rPr lang="en-US" b="1" baseline="30000" dirty="0"/>
              <a:t>-</a:t>
            </a:r>
            <a:r>
              <a:rPr lang="en-US" baseline="30000" dirty="0"/>
              <a:t>4</a:t>
            </a:r>
          </a:p>
          <a:p>
            <a:r>
              <a:rPr lang="en-US" dirty="0"/>
              <a:t>Logical error rates required for algorithms: ~10</a:t>
            </a:r>
            <a:r>
              <a:rPr lang="en-US" b="1" baseline="30000" dirty="0"/>
              <a:t>-</a:t>
            </a:r>
            <a:r>
              <a:rPr lang="en-US" baseline="30000" dirty="0"/>
              <a:t>15</a:t>
            </a:r>
            <a:endParaRPr lang="en-US" dirty="0"/>
          </a:p>
          <a:p>
            <a:r>
              <a:rPr lang="en-US" dirty="0"/>
              <a:t>QEC allows us to close the gap</a:t>
            </a:r>
          </a:p>
        </p:txBody>
      </p:sp>
      <p:pic>
        <p:nvPicPr>
          <p:cNvPr id="5" name="Picture 4" descr="A colorful squares and dots&#10;&#10;AI-generated content may be incorrect.">
            <a:extLst>
              <a:ext uri="{FF2B5EF4-FFF2-40B4-BE49-F238E27FC236}">
                <a16:creationId xmlns:a16="http://schemas.microsoft.com/office/drawing/2014/main" id="{B35FEF70-45E1-E3E2-20BF-32352C458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226" y="3459889"/>
            <a:ext cx="2697940" cy="2717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374904-46EF-9C25-E640-9BD966837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746" y="3900563"/>
            <a:ext cx="4669728" cy="2245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DEA162-9DF6-5793-9BA3-7E8AAA09B43B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3472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FC7ED-3C29-D1E6-30D6-955201D33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E90F-2ACE-D000-BAC7-4812E3ACE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Magic States?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B065F-2927-679A-EE96-FAC660F61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51475" cy="4351338"/>
          </a:xfrm>
        </p:spPr>
        <p:txBody>
          <a:bodyPr/>
          <a:lstStyle/>
          <a:p>
            <a:pPr marL="0" indent="0">
              <a:buNone/>
            </a:pP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4BFD45-2F04-AE64-7BDC-CE8F335605B8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8537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D149-4B88-EF60-85FD-5FB2DF841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467F3-9EBE-44FB-5E85-5586531E7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37834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Ⅰ</a:t>
            </a:r>
            <a:r>
              <a:rPr lang="en-US" dirty="0"/>
              <a:t>. Introduction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Research question / motivation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Magic state distillation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Steane encoding</a:t>
            </a:r>
          </a:p>
          <a:p>
            <a:pPr marL="0" indent="0">
              <a:spcBef>
                <a:spcPts val="1800"/>
              </a:spcBef>
              <a:buNone/>
            </a:pPr>
            <a:endParaRPr lang="en-US" sz="3600" dirty="0"/>
          </a:p>
          <a:p>
            <a:pPr marL="0" indent="0">
              <a:spcBef>
                <a:spcPts val="1800"/>
              </a:spcBef>
              <a:buNone/>
            </a:pPr>
            <a:endParaRPr lang="en-US" sz="320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EE397A3-D183-C1C8-DDD1-CB4A345F65AC}"/>
              </a:ext>
            </a:extLst>
          </p:cNvPr>
          <p:cNvSpPr txBox="1">
            <a:spLocks/>
          </p:cNvSpPr>
          <p:nvPr/>
        </p:nvSpPr>
        <p:spPr>
          <a:xfrm>
            <a:off x="6940627" y="3793274"/>
            <a:ext cx="672030" cy="514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endParaRPr lang="en-US" sz="3600" dirty="0"/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83328-83EE-3218-9A2E-6BBC30493BDA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78017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C01C5-3426-731B-955E-912B208D6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2900-C7C8-D5F3-CBC3-C06C65DDA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Magic States?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346F6-899D-AFC1-AD7B-86D4819CA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51475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600" dirty="0"/>
              <a:t>Clifford circuits can be simulated efficiently </a:t>
            </a:r>
            <a:r>
              <a:rPr lang="en-US" sz="2600" i="1" dirty="0"/>
              <a:t>(Gottesman-Knill)</a:t>
            </a:r>
          </a:p>
          <a:p>
            <a:pPr marL="0" indent="0">
              <a:buNone/>
            </a:pP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C9374E-1793-3BB6-0015-A7B74D960274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83038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7D513-4A64-2AD1-1C3B-F6FA645FA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00E06-CDCC-9F40-1636-2BCD4235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Magic States?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8DE0C-0687-3015-64C5-6F5DFD505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51475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600" dirty="0"/>
              <a:t>Clifford circuits can be simulated efficiently </a:t>
            </a:r>
            <a:r>
              <a:rPr lang="en-US" sz="2600" i="1" dirty="0"/>
              <a:t>(Gottesman-Knill)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At least one non-Clifford gate is required for a universal gate set</a:t>
            </a:r>
          </a:p>
          <a:p>
            <a:pPr marL="0" indent="0">
              <a:buNone/>
            </a:pP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EAE101-6C89-6BC9-3D48-501899F46941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63581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62164-72BA-87A6-CC18-BDEA4C7E7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EF809-47CE-4B58-44C6-E3DFE032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Magic States?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7C2C2-7092-B78F-D85E-A7481AFB0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60211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600" dirty="0"/>
              <a:t>Clifford circuits can be simulated efficiently </a:t>
            </a:r>
            <a:r>
              <a:rPr lang="en-US" sz="2600" i="1" dirty="0"/>
              <a:t>(Gottesman-Knill)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At least one non-Clifford gate is required for a universal gate set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No QEC code can transversally implement a universal gate set </a:t>
            </a:r>
            <a:r>
              <a:rPr lang="en-US" sz="2600" i="1" dirty="0"/>
              <a:t>(Eastin-Knill)</a:t>
            </a:r>
          </a:p>
          <a:p>
            <a:pPr marL="0" indent="0">
              <a:buNone/>
            </a:pP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CD589C-E16F-D2DF-8EAB-5C2051ECD071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47458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BC80D-33EA-374A-647B-5D84D1788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538D6-B0DF-EF3A-5E57-3696DC03B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Magic States?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D262A-A9E5-A206-65C7-0156AEBB5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51475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600" dirty="0"/>
              <a:t>Clifford circuits can be simulated efficiently </a:t>
            </a:r>
            <a:r>
              <a:rPr lang="en-US" sz="2600" i="1" dirty="0"/>
              <a:t>(Gottesman-Knill)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At least one non-Clifford gate is required for a universal gate set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No QEC code can transversally implement a universal gate set </a:t>
            </a:r>
            <a:r>
              <a:rPr lang="en-US" sz="2600" i="1" dirty="0"/>
              <a:t>(Eastin-Knill)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Magic states can be injected to realize a non-Clifford gate</a:t>
            </a:r>
          </a:p>
          <a:p>
            <a:pPr marL="0" indent="0">
              <a:buNone/>
            </a:pP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E8AA3-CE3B-096C-0435-26A6DD4120BA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68303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0C6A4-F796-3A59-3B4C-D8AE88CAA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D41E-DC55-C395-7F7E-3CD6BEAB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Magic States?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B3503-41F7-3850-E4A5-22F80B772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51475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600" dirty="0"/>
              <a:t>Clifford circuits can be simulated efficiently </a:t>
            </a:r>
            <a:r>
              <a:rPr lang="en-US" sz="2600" i="1" dirty="0"/>
              <a:t>(Gottesman-Knill)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At least one non-Clifford gate is required for a universal gate set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No QEC code can transversally implement a universal gate set </a:t>
            </a:r>
            <a:r>
              <a:rPr lang="en-US" sz="2600" i="1" dirty="0"/>
              <a:t>(Eastin-Knill)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Magic states can be injected to realize a non-Clifford gate</a:t>
            </a:r>
          </a:p>
          <a:p>
            <a:pPr marL="0" indent="0">
              <a:buNone/>
            </a:pP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B5EF22-F480-A4DC-8D54-604D5E2B0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680" y="4129540"/>
            <a:ext cx="6860640" cy="567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402B3F-E06B-BDC4-5D8E-B4588DD973DA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2475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BDD75-E722-B340-48E4-C838F3445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BDAA-F2E3-8F6E-9E99-B6B58AA7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Magic States?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94BE1-878B-02EA-49C0-4F154FC85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51475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600" dirty="0"/>
              <a:t>Clifford circuits can be simulated efficiently </a:t>
            </a:r>
            <a:r>
              <a:rPr lang="en-US" sz="2600" i="1" dirty="0"/>
              <a:t>(Gottesman-Knill)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At least one non-Clifford gate is required for a universal gate set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No QEC code can transversally implement a universal gate set </a:t>
            </a:r>
            <a:r>
              <a:rPr lang="en-US" sz="2600" i="1" dirty="0"/>
              <a:t>(Eastin-Knill)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Magic states can be injected to realize a non-Clifford gate</a:t>
            </a:r>
          </a:p>
          <a:p>
            <a:pPr marL="0" indent="0">
              <a:buNone/>
            </a:pP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D9390E-E5A4-AF7F-F3B7-8E16A2FE4C86}"/>
              </a:ext>
            </a:extLst>
          </p:cNvPr>
          <p:cNvGrpSpPr/>
          <p:nvPr/>
        </p:nvGrpSpPr>
        <p:grpSpPr>
          <a:xfrm>
            <a:off x="3149025" y="4697523"/>
            <a:ext cx="5893950" cy="1923939"/>
            <a:chOff x="3149025" y="4697523"/>
            <a:chExt cx="5893950" cy="1923939"/>
          </a:xfrm>
        </p:grpSpPr>
        <p:pic>
          <p:nvPicPr>
            <p:cNvPr id="8" name="Picture 7" descr="A diagram of a mathematical equation&#10;&#10;AI-generated content may be incorrect.">
              <a:extLst>
                <a:ext uri="{FF2B5EF4-FFF2-40B4-BE49-F238E27FC236}">
                  <a16:creationId xmlns:a16="http://schemas.microsoft.com/office/drawing/2014/main" id="{056F4B77-34BC-1BA2-C29E-261C754B7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5778" r="17961" b="41839"/>
            <a:stretch>
              <a:fillRect/>
            </a:stretch>
          </p:blipFill>
          <p:spPr>
            <a:xfrm>
              <a:off x="3149025" y="4697523"/>
              <a:ext cx="5893950" cy="192393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 descr="A diagram of a mathematical equation&#10;&#10;AI-generated content may be incorrect.">
              <a:extLst>
                <a:ext uri="{FF2B5EF4-FFF2-40B4-BE49-F238E27FC236}">
                  <a16:creationId xmlns:a16="http://schemas.microsoft.com/office/drawing/2014/main" id="{6372A79D-7BEE-B2DD-A2C2-58AE85829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5778" r="61356" b="53869"/>
            <a:stretch>
              <a:fillRect/>
            </a:stretch>
          </p:blipFill>
          <p:spPr>
            <a:xfrm>
              <a:off x="3261661" y="5063739"/>
              <a:ext cx="2033900" cy="152598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881DEFA-AB18-C2E7-DB5D-8F3EE0322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680" y="4129540"/>
            <a:ext cx="6860640" cy="567983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32D0175-2630-1747-7F01-E2F9C909FF1D}"/>
              </a:ext>
            </a:extLst>
          </p:cNvPr>
          <p:cNvSpPr txBox="1">
            <a:spLocks/>
          </p:cNvSpPr>
          <p:nvPr/>
        </p:nvSpPr>
        <p:spPr>
          <a:xfrm>
            <a:off x="4905830" y="6456163"/>
            <a:ext cx="2263437" cy="330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Magic state injection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6994D-AC31-366F-3704-C0EB2B228AF6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07559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A2581-22D8-5AE8-A19F-114C24FD9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70625-1D2B-CA41-503C-257634FE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Distillation?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0B1C0-FBCA-96CD-DA12-8D8D8686C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51475" cy="1325563"/>
          </a:xfrm>
        </p:spPr>
        <p:txBody>
          <a:bodyPr/>
          <a:lstStyle/>
          <a:p>
            <a:pPr marL="0" indent="0">
              <a:buNone/>
            </a:pP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64CD8B-5330-407B-C685-95788F5A6417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14623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9BE83-B0BF-E3AD-ACC1-B5E7CA484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C1D5-9EC7-A571-5E92-6EED7CB8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Distillation?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CBF5BF2-6F10-DD4C-6B9D-0DEDC392AB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251475" cy="1325563"/>
              </a:xfrm>
            </p:spPr>
            <p:txBody>
              <a:bodyPr/>
              <a:lstStyle/>
              <a:p>
                <a:r>
                  <a:rPr lang="en-US" dirty="0"/>
                  <a:t>Physical preparation of magic states (e.g.,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) are noisy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CBF5BF2-6F10-DD4C-6B9D-0DEDC392AB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251475" cy="1325563"/>
              </a:xfrm>
              <a:blipFill>
                <a:blip r:embed="rId2"/>
                <a:stretch>
                  <a:fillRect l="-1016" t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F50EB74-7B15-C4A6-36E2-040336C5BE5C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32050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44692-B45A-F714-B3BD-8E3A5329A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548CF-5E91-19DE-C7EA-AB9EF6B5E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Distillation?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941B341-3B49-A19A-2D70-70C2F89A3F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251475" cy="1325563"/>
              </a:xfrm>
            </p:spPr>
            <p:txBody>
              <a:bodyPr/>
              <a:lstStyle/>
              <a:p>
                <a:r>
                  <a:rPr lang="en-US" dirty="0"/>
                  <a:t>Physical preparation of magic states (e.g.,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) are noisy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Distillation allows us to obtain higher fidelity states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941B341-3B49-A19A-2D70-70C2F89A3F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251475" cy="1325563"/>
              </a:xfrm>
              <a:blipFill>
                <a:blip r:embed="rId2"/>
                <a:stretch>
                  <a:fillRect l="-1016" t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30E7985-68B2-A544-9F22-CB0FFADC0A62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33195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FD3BE-97FC-2933-2039-F22D242F8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D90B9-CE98-D705-A69A-E1C15F48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Distillation?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1B40A6-8462-978D-5BEB-A6DDC9FEBA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251475" cy="1325563"/>
              </a:xfrm>
            </p:spPr>
            <p:txBody>
              <a:bodyPr/>
              <a:lstStyle/>
              <a:p>
                <a:r>
                  <a:rPr lang="en-US" dirty="0"/>
                  <a:t>Physical preparation of magic states (e.g.,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) are noisy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Distillation allows us to obtain higher fidelity states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1B40A6-8462-978D-5BEB-A6DDC9FEBA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251475" cy="1325563"/>
              </a:xfrm>
              <a:blipFill>
                <a:blip r:embed="rId2"/>
                <a:stretch>
                  <a:fillRect l="-1016" t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diagram of a circuit&#10;&#10;AI-generated content may be incorrect.">
            <a:extLst>
              <a:ext uri="{FF2B5EF4-FFF2-40B4-BE49-F238E27FC236}">
                <a16:creationId xmlns:a16="http://schemas.microsoft.com/office/drawing/2014/main" id="{49ABB2FA-A032-DCC6-AF99-9EDCE22858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15" r="13513" b="36789"/>
          <a:stretch>
            <a:fillRect/>
          </a:stretch>
        </p:blipFill>
        <p:spPr>
          <a:xfrm>
            <a:off x="464748" y="3076672"/>
            <a:ext cx="11262504" cy="2935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FA7AE003-29A5-D77F-C9BB-EEBF744C24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8056" y="5920891"/>
                <a:ext cx="10870408" cy="4189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 1. 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-</a:t>
                </a:r>
                <a:r>
                  <a:rPr lang="en-US" sz="1800" dirty="0"/>
                  <a:t> to-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Toffoli</m:t>
                        </m:r>
                      </m:e>
                    </m:d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dirty="0"/>
                  <a:t>Distillation Circuit (</a:t>
                </a:r>
                <a:r>
                  <a:rPr lang="en-US" sz="1800" i="1" dirty="0"/>
                  <a:t>Eastin 2013)</a:t>
                </a:r>
                <a:br>
                  <a:rPr lang="en-US" sz="1800" i="1" dirty="0"/>
                </a:b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FA7AE003-29A5-D77F-C9BB-EEBF744C2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056" y="5920891"/>
                <a:ext cx="10870408" cy="418949"/>
              </a:xfrm>
              <a:prstGeom prst="rect">
                <a:avLst/>
              </a:prstGeom>
              <a:blipFill>
                <a:blip r:embed="rId4"/>
                <a:stretch>
                  <a:fillRect l="-467" t="-11765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3F084F9-0465-F30A-940F-A09F955B9FEF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0051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94521-19D0-E04B-4E57-D4CC772AA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4F05-62B8-DA7C-8211-AAC279B8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5375E-803B-FA3C-FDF9-32FF58CF0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37834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Ⅰ</a:t>
            </a:r>
            <a:r>
              <a:rPr lang="en-US" dirty="0"/>
              <a:t>. Introduction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Research question / motivation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Magic state distillation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Steane encoding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ⅠI</a:t>
            </a:r>
            <a:r>
              <a:rPr lang="en-US" dirty="0"/>
              <a:t>. Effective Error Channels and Results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Process tomography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Simulating logical circuit with effective error channels</a:t>
            </a:r>
          </a:p>
          <a:p>
            <a:pPr marL="0" indent="0">
              <a:spcBef>
                <a:spcPts val="1800"/>
              </a:spcBef>
              <a:buNone/>
            </a:pPr>
            <a:endParaRPr lang="en-US" sz="3600" dirty="0"/>
          </a:p>
          <a:p>
            <a:pPr marL="0" indent="0">
              <a:spcBef>
                <a:spcPts val="1800"/>
              </a:spcBef>
              <a:buNone/>
            </a:pP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BEF0B-3CEC-48B1-0001-D79F122C4497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47237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8ED83-8C38-782D-2537-3F2DBCC50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2CAA-7CDE-9190-D733-F6FC964D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Distillation?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2D6104C-4089-67E7-8C56-24AD884D60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251475" cy="1325563"/>
              </a:xfrm>
            </p:spPr>
            <p:txBody>
              <a:bodyPr/>
              <a:lstStyle/>
              <a:p>
                <a:r>
                  <a:rPr lang="en-US" dirty="0"/>
                  <a:t>Physical preparation of magic states (e.g.,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) are noisy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Distillation allows us to obtain higher fidelity states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1B40A6-8462-978D-5BEB-A6DDC9FEBA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251475" cy="1325563"/>
              </a:xfrm>
              <a:blipFill>
                <a:blip r:embed="rId2"/>
                <a:stretch>
                  <a:fillRect l="-1016" t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diagram of a circuit&#10;&#10;AI-generated content may be incorrect.">
            <a:extLst>
              <a:ext uri="{FF2B5EF4-FFF2-40B4-BE49-F238E27FC236}">
                <a16:creationId xmlns:a16="http://schemas.microsoft.com/office/drawing/2014/main" id="{9A1A76EA-1971-FCB6-97D9-0A6B1A67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15" r="13513" b="36789"/>
          <a:stretch>
            <a:fillRect/>
          </a:stretch>
        </p:blipFill>
        <p:spPr>
          <a:xfrm>
            <a:off x="464748" y="3076672"/>
            <a:ext cx="11262504" cy="2935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1D6D404F-2019-4737-45AB-0701CFA0B6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8056" y="5920891"/>
                <a:ext cx="10870408" cy="4189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 1. 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-</a:t>
                </a:r>
                <a:r>
                  <a:rPr lang="en-US" sz="1800" dirty="0"/>
                  <a:t> to-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Toffoli</m:t>
                        </m:r>
                      </m:e>
                    </m:d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dirty="0"/>
                  <a:t>Distillation Circuit (</a:t>
                </a:r>
                <a:r>
                  <a:rPr lang="en-US" sz="1800" i="1" dirty="0"/>
                  <a:t>Eastin 2013)</a:t>
                </a:r>
                <a:br>
                  <a:rPr lang="en-US" sz="1800" i="1" dirty="0"/>
                </a:b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FA7AE003-29A5-D77F-C9BB-EEBF744C2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056" y="5920891"/>
                <a:ext cx="10870408" cy="418949"/>
              </a:xfrm>
              <a:prstGeom prst="rect">
                <a:avLst/>
              </a:prstGeom>
              <a:blipFill>
                <a:blip r:embed="rId4"/>
                <a:stretch>
                  <a:fillRect l="-467" t="-11765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EF7F7C4-D03A-75B8-0AC4-D9E91B77AFAE}"/>
              </a:ext>
            </a:extLst>
          </p:cNvPr>
          <p:cNvSpPr txBox="1">
            <a:spLocks/>
          </p:cNvSpPr>
          <p:nvPr/>
        </p:nvSpPr>
        <p:spPr>
          <a:xfrm>
            <a:off x="7719387" y="6283400"/>
            <a:ext cx="2710984" cy="418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sz="1800" b="1" i="1" dirty="0">
                <a:cs typeface="Times New Roman" panose="02020603050405020304" pitchFamily="18" charset="0"/>
              </a:rPr>
              <a:t>What’s going on here?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6B0870-457F-976E-8600-616E26BC83AA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45375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EC5FF-D199-5E5A-D7F0-CB8225E6E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3584-B004-80F8-6652-C91FE491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Relevant Decompositions and Identities</a:t>
            </a:r>
            <a:endParaRPr lang="en-US" sz="4000" i="1" dirty="0"/>
          </a:p>
        </p:txBody>
      </p:sp>
      <p:pic>
        <p:nvPicPr>
          <p:cNvPr id="4" name="Picture 3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ACCF1F8B-4100-F7D9-A8CC-0F172809A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50" y="2180096"/>
            <a:ext cx="5859111" cy="1418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F58D81-0172-DA0F-8862-CD6538AC19B2}"/>
              </a:ext>
            </a:extLst>
          </p:cNvPr>
          <p:cNvSpPr txBox="1"/>
          <p:nvPr/>
        </p:nvSpPr>
        <p:spPr>
          <a:xfrm>
            <a:off x="3716010" y="3635922"/>
            <a:ext cx="1138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939243-5182-34C8-C755-23BE8EFDCEE9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03282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1CF52-CB1E-451B-003F-AA162DEAC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1462-D271-7518-9CD6-67B004B1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Relevant Decompositions and Identities</a:t>
            </a:r>
            <a:endParaRPr lang="en-US" sz="4000" i="1" dirty="0"/>
          </a:p>
        </p:txBody>
      </p:sp>
      <p:pic>
        <p:nvPicPr>
          <p:cNvPr id="4" name="Picture 3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AA2EB993-2D88-F006-0B1F-C88B9333C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50" y="2180096"/>
            <a:ext cx="5859111" cy="1418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7EF66F-6032-B580-641A-CD28DBF6978E}"/>
              </a:ext>
            </a:extLst>
          </p:cNvPr>
          <p:cNvSpPr txBox="1"/>
          <p:nvPr/>
        </p:nvSpPr>
        <p:spPr>
          <a:xfrm>
            <a:off x="3716010" y="3635922"/>
            <a:ext cx="1138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B3A78-6026-F1EF-49CB-6C8D3853C737}"/>
              </a:ext>
            </a:extLst>
          </p:cNvPr>
          <p:cNvSpPr txBox="1"/>
          <p:nvPr/>
        </p:nvSpPr>
        <p:spPr>
          <a:xfrm>
            <a:off x="9064017" y="3689073"/>
            <a:ext cx="3235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9" name="Picture 8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A7D697B1-894B-087E-A1D8-C80388688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935" y="2087763"/>
            <a:ext cx="3266071" cy="1602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BF915C-DEDD-5C74-E761-E432593BE7DA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15111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FE13C-AF4B-6D31-7EDB-D41C5EDE1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90DF-DC4A-4C63-37DD-05ECCCFB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Relevant Decompositions and Identities</a:t>
            </a:r>
            <a:endParaRPr lang="en-US" sz="4000" i="1" dirty="0"/>
          </a:p>
        </p:txBody>
      </p:sp>
      <p:pic>
        <p:nvPicPr>
          <p:cNvPr id="4" name="Picture 3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6118C46B-609B-5269-AD3F-9B1C01967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50" y="2180096"/>
            <a:ext cx="5859111" cy="1418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2C6731-F53F-D26E-A157-673E5A266BDB}"/>
              </a:ext>
            </a:extLst>
          </p:cNvPr>
          <p:cNvSpPr txBox="1"/>
          <p:nvPr/>
        </p:nvSpPr>
        <p:spPr>
          <a:xfrm>
            <a:off x="3716010" y="3635922"/>
            <a:ext cx="1138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902731-78F1-B07E-9F6B-4EA87E774CB1}"/>
              </a:ext>
            </a:extLst>
          </p:cNvPr>
          <p:cNvSpPr txBox="1"/>
          <p:nvPr/>
        </p:nvSpPr>
        <p:spPr>
          <a:xfrm>
            <a:off x="9064017" y="3689073"/>
            <a:ext cx="3235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9" name="Picture 8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C58BFA84-F857-C563-0E17-569EDFE8A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935" y="2087763"/>
            <a:ext cx="3266071" cy="160279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B15993F-E243-B49D-7FF6-8934885CB88D}"/>
              </a:ext>
            </a:extLst>
          </p:cNvPr>
          <p:cNvGrpSpPr/>
          <p:nvPr/>
        </p:nvGrpSpPr>
        <p:grpSpPr>
          <a:xfrm>
            <a:off x="1510198" y="4491435"/>
            <a:ext cx="9171603" cy="1675989"/>
            <a:chOff x="981906" y="2360486"/>
            <a:chExt cx="11210094" cy="2048496"/>
          </a:xfrm>
        </p:grpSpPr>
        <p:pic>
          <p:nvPicPr>
            <p:cNvPr id="11" name="Picture 10" descr="A diagram of a mathematical equation&#10;&#10;AI-generated content may be incorrect.">
              <a:extLst>
                <a:ext uri="{FF2B5EF4-FFF2-40B4-BE49-F238E27FC236}">
                  <a16:creationId xmlns:a16="http://schemas.microsoft.com/office/drawing/2014/main" id="{33CCFDB0-81D2-E3DD-A522-C6700E8CC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8178" y="2457230"/>
              <a:ext cx="8063822" cy="1951752"/>
            </a:xfrm>
            <a:prstGeom prst="rect">
              <a:avLst/>
            </a:prstGeom>
          </p:spPr>
        </p:pic>
        <p:pic>
          <p:nvPicPr>
            <p:cNvPr id="12" name="Picture 11" descr="A diagram of a mathematical equation&#10;&#10;AI-generated content may be incorrect.">
              <a:extLst>
                <a:ext uri="{FF2B5EF4-FFF2-40B4-BE49-F238E27FC236}">
                  <a16:creationId xmlns:a16="http://schemas.microsoft.com/office/drawing/2014/main" id="{0586FE6E-13DB-BAF0-9F53-5DD9E6D6D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906" y="2360486"/>
              <a:ext cx="4174294" cy="2048496"/>
            </a:xfrm>
            <a:prstGeom prst="rect">
              <a:avLst/>
            </a:prstGeom>
          </p:spPr>
        </p:pic>
        <p:pic>
          <p:nvPicPr>
            <p:cNvPr id="13" name="Picture 12" descr="A black and white math symbols&#10;&#10;AI-generated content may be incorrect.">
              <a:extLst>
                <a:ext uri="{FF2B5EF4-FFF2-40B4-BE49-F238E27FC236}">
                  <a16:creationId xmlns:a16="http://schemas.microsoft.com/office/drawing/2014/main" id="{E4C3866E-DDC9-A61B-91A4-F0A213E0C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6627" y="2582588"/>
              <a:ext cx="599373" cy="1692824"/>
            </a:xfrm>
            <a:prstGeom prst="rect">
              <a:avLst/>
            </a:prstGeom>
          </p:spPr>
        </p:pic>
        <p:pic>
          <p:nvPicPr>
            <p:cNvPr id="14" name="Picture 13" descr="A black symbol on a white background&#10;&#10;AI-generated content may be incorrect.">
              <a:extLst>
                <a:ext uri="{FF2B5EF4-FFF2-40B4-BE49-F238E27FC236}">
                  <a16:creationId xmlns:a16="http://schemas.microsoft.com/office/drawing/2014/main" id="{4324FD24-7C73-25DC-ECE0-7BFD70EA4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69253" y="2682102"/>
              <a:ext cx="427374" cy="140526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CB05512-1D5F-9A63-F9BB-51C968C727B3}"/>
              </a:ext>
            </a:extLst>
          </p:cNvPr>
          <p:cNvSpPr txBox="1"/>
          <p:nvPr/>
        </p:nvSpPr>
        <p:spPr>
          <a:xfrm>
            <a:off x="5404699" y="6367892"/>
            <a:ext cx="1382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+ 3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421005-487C-B3D7-3BF3-0C75F19B3A3F}"/>
              </a:ext>
            </a:extLst>
          </p:cNvPr>
          <p:cNvSpPr/>
          <p:nvPr/>
        </p:nvSpPr>
        <p:spPr>
          <a:xfrm>
            <a:off x="1413164" y="4370119"/>
            <a:ext cx="9594842" cy="194015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6C4D06-F501-28CD-2A74-3C83428802DC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41375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67AAB-AD71-4CA6-C65A-BA1ACCFC9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102AA7-8ADF-FBFE-CFE8-9404D54A8A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br>
                  <a:rPr lang="en-US" sz="400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4000" i="1" dirty="0">
                    <a:latin typeface="Cambria Math" panose="02040503050406030204" pitchFamily="18" charset="0"/>
                  </a:rPr>
                  <a:t>-</a:t>
                </a:r>
                <a:r>
                  <a:rPr lang="en-US" sz="4000" dirty="0"/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en-US" sz="4000" dirty="0"/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000" dirty="0">
                            <a:latin typeface="Cambria Math" panose="02040503050406030204" pitchFamily="18" charset="0"/>
                          </a:rPr>
                          <m:t>Toffoli</m:t>
                        </m:r>
                      </m:e>
                    </m:d>
                  </m:oMath>
                </a14:m>
                <a:r>
                  <a:rPr lang="en-US" sz="4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4000" dirty="0"/>
                  <a:t>Distillation Circuit (</a:t>
                </a:r>
                <a:r>
                  <a:rPr lang="en-US" sz="4000" i="1" dirty="0"/>
                  <a:t>Eastin 2013)</a:t>
                </a:r>
                <a:br>
                  <a:rPr lang="en-US" sz="4000" i="1" dirty="0"/>
                </a:br>
                <a:endParaRPr lang="en-US" sz="4000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102AA7-8ADF-FBFE-CFE8-9404D54A8A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diagram of a circuit&#10;&#10;AI-generated content may be incorrect.">
            <a:extLst>
              <a:ext uri="{FF2B5EF4-FFF2-40B4-BE49-F238E27FC236}">
                <a16:creationId xmlns:a16="http://schemas.microsoft.com/office/drawing/2014/main" id="{B067D785-D60C-FC30-20DD-5E16D5803B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15" r="13513" b="36789"/>
          <a:stretch>
            <a:fillRect/>
          </a:stretch>
        </p:blipFill>
        <p:spPr>
          <a:xfrm>
            <a:off x="464747" y="1961452"/>
            <a:ext cx="11262504" cy="2935095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5F7DEE9-9A81-BE9D-A572-7F3C9C0DB488}"/>
              </a:ext>
            </a:extLst>
          </p:cNvPr>
          <p:cNvSpPr txBox="1">
            <a:spLocks/>
          </p:cNvSpPr>
          <p:nvPr/>
        </p:nvSpPr>
        <p:spPr>
          <a:xfrm>
            <a:off x="1102517" y="4716461"/>
            <a:ext cx="10870408" cy="661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-to-Toffoli Distillation circuit. The output is discarded whenever a non-trivial outcome is obtained.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DE24A6-896D-F6A4-32FB-B375422EBF6B}"/>
              </a:ext>
            </a:extLst>
          </p:cNvPr>
          <p:cNvSpPr txBox="1"/>
          <p:nvPr/>
        </p:nvSpPr>
        <p:spPr>
          <a:xfrm>
            <a:off x="11756577" y="64200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4005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FF4B8-5F64-D624-C4F1-0C8AD3171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diagram of a circuit&#10;&#10;AI-generated content may be incorrect.">
            <a:extLst>
              <a:ext uri="{FF2B5EF4-FFF2-40B4-BE49-F238E27FC236}">
                <a16:creationId xmlns:a16="http://schemas.microsoft.com/office/drawing/2014/main" id="{E55B13C1-3253-78B4-6959-8260A369E1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15" r="13513" b="36789"/>
          <a:stretch>
            <a:fillRect/>
          </a:stretch>
        </p:blipFill>
        <p:spPr>
          <a:xfrm>
            <a:off x="464748" y="1961452"/>
            <a:ext cx="11262504" cy="2935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047DE45-776E-DC21-7A5C-ED121D1393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br>
                  <a:rPr lang="en-US" sz="400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4000" i="1" dirty="0">
                    <a:latin typeface="Cambria Math" panose="02040503050406030204" pitchFamily="18" charset="0"/>
                  </a:rPr>
                  <a:t>-</a:t>
                </a:r>
                <a:r>
                  <a:rPr lang="en-US" sz="4000" dirty="0"/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en-US" sz="4000" dirty="0"/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000" dirty="0">
                            <a:latin typeface="Cambria Math" panose="02040503050406030204" pitchFamily="18" charset="0"/>
                          </a:rPr>
                          <m:t>Toffoli</m:t>
                        </m:r>
                      </m:e>
                    </m:d>
                  </m:oMath>
                </a14:m>
                <a:r>
                  <a:rPr lang="en-US" sz="4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4000" dirty="0"/>
                  <a:t>Distillation Circuit (</a:t>
                </a:r>
                <a:r>
                  <a:rPr lang="en-US" sz="4000" i="1" dirty="0"/>
                  <a:t>Eastin 2013)</a:t>
                </a:r>
                <a:br>
                  <a:rPr lang="en-US" sz="4000" i="1" dirty="0"/>
                </a:br>
                <a:endParaRPr lang="en-US" sz="4000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047DE45-776E-DC21-7A5C-ED121D1393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5B8F51F-DC31-017A-03DA-A1748161445F}"/>
              </a:ext>
            </a:extLst>
          </p:cNvPr>
          <p:cNvSpPr txBox="1">
            <a:spLocks/>
          </p:cNvSpPr>
          <p:nvPr/>
        </p:nvSpPr>
        <p:spPr>
          <a:xfrm>
            <a:off x="1102517" y="4716461"/>
            <a:ext cx="10870408" cy="661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-to-Toffoli Distillation circuit. The output is discarded whenever a non-trivial outcome is obtained.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7CC187-880D-6143-A5DD-5FC5AF02EC24}"/>
              </a:ext>
            </a:extLst>
          </p:cNvPr>
          <p:cNvSpPr txBox="1"/>
          <p:nvPr/>
        </p:nvSpPr>
        <p:spPr>
          <a:xfrm>
            <a:off x="11756577" y="64200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1768D4-8368-9B5A-EB9C-F4928732603E}"/>
              </a:ext>
            </a:extLst>
          </p:cNvPr>
          <p:cNvGrpSpPr/>
          <p:nvPr/>
        </p:nvGrpSpPr>
        <p:grpSpPr>
          <a:xfrm>
            <a:off x="6095999" y="5377655"/>
            <a:ext cx="5317433" cy="1267914"/>
            <a:chOff x="3600929" y="2404752"/>
            <a:chExt cx="8591071" cy="2048496"/>
          </a:xfrm>
        </p:grpSpPr>
        <p:pic>
          <p:nvPicPr>
            <p:cNvPr id="9" name="Picture 8" descr="A diagram of a mathematical equation&#10;&#10;AI-generated content may be incorrect.">
              <a:extLst>
                <a:ext uri="{FF2B5EF4-FFF2-40B4-BE49-F238E27FC236}">
                  <a16:creationId xmlns:a16="http://schemas.microsoft.com/office/drawing/2014/main" id="{AC57A72B-D279-DFA2-73C5-45878EDB0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4403"/>
            <a:stretch>
              <a:fillRect/>
            </a:stretch>
          </p:blipFill>
          <p:spPr>
            <a:xfrm>
              <a:off x="6096000" y="2457230"/>
              <a:ext cx="6096000" cy="1951752"/>
            </a:xfrm>
            <a:prstGeom prst="rect">
              <a:avLst/>
            </a:prstGeom>
          </p:spPr>
        </p:pic>
        <p:pic>
          <p:nvPicPr>
            <p:cNvPr id="10" name="Picture 9" descr="A diagram of a mathematical equation&#10;&#10;AI-generated content may be incorrect.">
              <a:extLst>
                <a:ext uri="{FF2B5EF4-FFF2-40B4-BE49-F238E27FC236}">
                  <a16:creationId xmlns:a16="http://schemas.microsoft.com/office/drawing/2014/main" id="{04AA3269-64AD-259A-F2B4-6DBA15E11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032" r="50371"/>
            <a:stretch>
              <a:fillRect/>
            </a:stretch>
          </p:blipFill>
          <p:spPr>
            <a:xfrm>
              <a:off x="3600929" y="2404752"/>
              <a:ext cx="1986844" cy="2048496"/>
            </a:xfrm>
            <a:prstGeom prst="rect">
              <a:avLst/>
            </a:prstGeom>
          </p:spPr>
        </p:pic>
        <p:pic>
          <p:nvPicPr>
            <p:cNvPr id="12" name="Picture 11" descr="A black and white math symbols&#10;&#10;AI-generated content may be incorrect.">
              <a:extLst>
                <a:ext uri="{FF2B5EF4-FFF2-40B4-BE49-F238E27FC236}">
                  <a16:creationId xmlns:a16="http://schemas.microsoft.com/office/drawing/2014/main" id="{93AFA669-0270-CBD5-7316-C8C79BFF2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6627" y="2582588"/>
              <a:ext cx="599373" cy="169282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5D0EEBE-255C-2BC2-F779-5E3E4334AA2B}"/>
              </a:ext>
            </a:extLst>
          </p:cNvPr>
          <p:cNvSpPr txBox="1"/>
          <p:nvPr/>
        </p:nvSpPr>
        <p:spPr>
          <a:xfrm>
            <a:off x="8422240" y="6550223"/>
            <a:ext cx="1006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2 + 3</a:t>
            </a:r>
          </a:p>
        </p:txBody>
      </p:sp>
    </p:spTree>
    <p:extLst>
      <p:ext uri="{BB962C8B-B14F-4D97-AF65-F5344CB8AC3E}">
        <p14:creationId xmlns:p14="http://schemas.microsoft.com/office/powerpoint/2010/main" val="2549247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6B522-65C7-0DE9-976C-AB254E8D7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0AE1378-3381-33CF-DC96-7D63F62B7D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br>
                  <a:rPr lang="en-US" sz="400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4000" i="1" dirty="0">
                    <a:latin typeface="Cambria Math" panose="02040503050406030204" pitchFamily="18" charset="0"/>
                  </a:rPr>
                  <a:t>-</a:t>
                </a:r>
                <a:r>
                  <a:rPr lang="en-US" sz="4000" dirty="0"/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en-US" sz="4000" dirty="0"/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000" dirty="0">
                            <a:latin typeface="Cambria Math" panose="02040503050406030204" pitchFamily="18" charset="0"/>
                          </a:rPr>
                          <m:t>Toffoli</m:t>
                        </m:r>
                      </m:e>
                    </m:d>
                  </m:oMath>
                </a14:m>
                <a:r>
                  <a:rPr lang="en-US" sz="4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4000" dirty="0"/>
                  <a:t>Distillation Circuit (</a:t>
                </a:r>
                <a:r>
                  <a:rPr lang="en-US" sz="4000" i="1" dirty="0"/>
                  <a:t>Eastin 2013)</a:t>
                </a:r>
                <a:br>
                  <a:rPr lang="en-US" sz="4000" i="1" dirty="0"/>
                </a:br>
                <a:endParaRPr lang="en-US" sz="4000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0AE1378-3381-33CF-DC96-7D63F62B7D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diagram of a circuit&#10;&#10;AI-generated content may be incorrect.">
            <a:extLst>
              <a:ext uri="{FF2B5EF4-FFF2-40B4-BE49-F238E27FC236}">
                <a16:creationId xmlns:a16="http://schemas.microsoft.com/office/drawing/2014/main" id="{39B55D65-5413-C1C3-CA98-353EAC162E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15" r="13513" b="36789"/>
          <a:stretch>
            <a:fillRect/>
          </a:stretch>
        </p:blipFill>
        <p:spPr>
          <a:xfrm>
            <a:off x="464747" y="1961452"/>
            <a:ext cx="11262504" cy="2935095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B854875-02C8-1F80-1D11-582FCBDA71DE}"/>
              </a:ext>
            </a:extLst>
          </p:cNvPr>
          <p:cNvSpPr txBox="1">
            <a:spLocks/>
          </p:cNvSpPr>
          <p:nvPr/>
        </p:nvSpPr>
        <p:spPr>
          <a:xfrm>
            <a:off x="1102517" y="4716461"/>
            <a:ext cx="10870408" cy="661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-to-Toffoli Distillation circuit. The output is discarded whenever a non-trivial outcome is obtained.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A63C5D-5668-A1DB-37A5-3E4AD360896A}"/>
              </a:ext>
            </a:extLst>
          </p:cNvPr>
          <p:cNvSpPr/>
          <p:nvPr/>
        </p:nvSpPr>
        <p:spPr>
          <a:xfrm rot="16200000">
            <a:off x="1049396" y="2850904"/>
            <a:ext cx="1633125" cy="444297"/>
          </a:xfrm>
          <a:prstGeom prst="rect">
            <a:avLst/>
          </a:prstGeom>
          <a:solidFill>
            <a:schemeClr val="accent6">
              <a:lumMod val="75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79B365-F9AC-2588-5438-833ECB64FEBC}"/>
              </a:ext>
            </a:extLst>
          </p:cNvPr>
          <p:cNvSpPr/>
          <p:nvPr/>
        </p:nvSpPr>
        <p:spPr>
          <a:xfrm rot="16200000">
            <a:off x="4224103" y="3400658"/>
            <a:ext cx="452408" cy="548183"/>
          </a:xfrm>
          <a:prstGeom prst="rect">
            <a:avLst/>
          </a:prstGeom>
          <a:solidFill>
            <a:schemeClr val="accent6">
              <a:lumMod val="75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A7A177-BFDB-EC6B-F1AE-5DF6C644C41E}"/>
              </a:ext>
            </a:extLst>
          </p:cNvPr>
          <p:cNvSpPr/>
          <p:nvPr/>
        </p:nvSpPr>
        <p:spPr>
          <a:xfrm rot="16200000">
            <a:off x="4501822" y="3208252"/>
            <a:ext cx="1023585" cy="371621"/>
          </a:xfrm>
          <a:prstGeom prst="rect">
            <a:avLst/>
          </a:prstGeom>
          <a:solidFill>
            <a:schemeClr val="accent6">
              <a:lumMod val="75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A2C891-6FD6-BC09-01FE-B16381D27217}"/>
              </a:ext>
            </a:extLst>
          </p:cNvPr>
          <p:cNvSpPr/>
          <p:nvPr/>
        </p:nvSpPr>
        <p:spPr>
          <a:xfrm rot="16200000">
            <a:off x="6008923" y="2887241"/>
            <a:ext cx="1529699" cy="371621"/>
          </a:xfrm>
          <a:prstGeom prst="rect">
            <a:avLst/>
          </a:prstGeom>
          <a:solidFill>
            <a:schemeClr val="accent6">
              <a:lumMod val="75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1697E3-F764-A334-8E07-9C5441EEA643}"/>
              </a:ext>
            </a:extLst>
          </p:cNvPr>
          <p:cNvSpPr/>
          <p:nvPr/>
        </p:nvSpPr>
        <p:spPr>
          <a:xfrm rot="16200000">
            <a:off x="8184211" y="3232768"/>
            <a:ext cx="1023588" cy="371621"/>
          </a:xfrm>
          <a:prstGeom prst="rect">
            <a:avLst/>
          </a:prstGeom>
          <a:solidFill>
            <a:schemeClr val="accent6">
              <a:lumMod val="75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931ACA-A99F-A69E-924F-D0E8313EFF97}"/>
              </a:ext>
            </a:extLst>
          </p:cNvPr>
          <p:cNvSpPr/>
          <p:nvPr/>
        </p:nvSpPr>
        <p:spPr>
          <a:xfrm rot="16200000">
            <a:off x="5865265" y="3228495"/>
            <a:ext cx="471954" cy="872963"/>
          </a:xfrm>
          <a:prstGeom prst="rect">
            <a:avLst/>
          </a:prstGeom>
          <a:solidFill>
            <a:schemeClr val="accent6">
              <a:lumMod val="75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F21918-4272-2912-7885-7F6431BCF433}"/>
              </a:ext>
            </a:extLst>
          </p:cNvPr>
          <p:cNvSpPr/>
          <p:nvPr/>
        </p:nvSpPr>
        <p:spPr>
          <a:xfrm rot="16200000">
            <a:off x="7668912" y="3126822"/>
            <a:ext cx="514697" cy="1044311"/>
          </a:xfrm>
          <a:prstGeom prst="rect">
            <a:avLst/>
          </a:prstGeom>
          <a:solidFill>
            <a:schemeClr val="accent6">
              <a:lumMod val="75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047940-7E3D-834A-8C17-F3FF41561509}"/>
              </a:ext>
            </a:extLst>
          </p:cNvPr>
          <p:cNvSpPr/>
          <p:nvPr/>
        </p:nvSpPr>
        <p:spPr>
          <a:xfrm rot="16200000">
            <a:off x="9579604" y="3126821"/>
            <a:ext cx="514697" cy="1044311"/>
          </a:xfrm>
          <a:prstGeom prst="rect">
            <a:avLst/>
          </a:prstGeom>
          <a:solidFill>
            <a:schemeClr val="accent6">
              <a:lumMod val="75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3A4991-D333-24B6-4BC8-CAD51EEF623B}"/>
              </a:ext>
            </a:extLst>
          </p:cNvPr>
          <p:cNvGrpSpPr/>
          <p:nvPr/>
        </p:nvGrpSpPr>
        <p:grpSpPr>
          <a:xfrm>
            <a:off x="6095999" y="5377655"/>
            <a:ext cx="5317433" cy="1267914"/>
            <a:chOff x="3600929" y="2404752"/>
            <a:chExt cx="8591071" cy="2048496"/>
          </a:xfrm>
        </p:grpSpPr>
        <p:pic>
          <p:nvPicPr>
            <p:cNvPr id="12" name="Picture 11" descr="A diagram of a mathematical equation&#10;&#10;AI-generated content may be incorrect.">
              <a:extLst>
                <a:ext uri="{FF2B5EF4-FFF2-40B4-BE49-F238E27FC236}">
                  <a16:creationId xmlns:a16="http://schemas.microsoft.com/office/drawing/2014/main" id="{693662B4-5092-F79E-1F2C-298B5957E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4403"/>
            <a:stretch>
              <a:fillRect/>
            </a:stretch>
          </p:blipFill>
          <p:spPr>
            <a:xfrm>
              <a:off x="6096000" y="2457230"/>
              <a:ext cx="6096000" cy="1951752"/>
            </a:xfrm>
            <a:prstGeom prst="rect">
              <a:avLst/>
            </a:prstGeom>
          </p:spPr>
        </p:pic>
        <p:pic>
          <p:nvPicPr>
            <p:cNvPr id="13" name="Picture 12" descr="A diagram of a mathematical equation&#10;&#10;AI-generated content may be incorrect.">
              <a:extLst>
                <a:ext uri="{FF2B5EF4-FFF2-40B4-BE49-F238E27FC236}">
                  <a16:creationId xmlns:a16="http://schemas.microsoft.com/office/drawing/2014/main" id="{A02BA7E8-0876-7C89-8982-D9A1CFCFA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032" r="50371"/>
            <a:stretch>
              <a:fillRect/>
            </a:stretch>
          </p:blipFill>
          <p:spPr>
            <a:xfrm>
              <a:off x="3600929" y="2404752"/>
              <a:ext cx="1986844" cy="2048496"/>
            </a:xfrm>
            <a:prstGeom prst="rect">
              <a:avLst/>
            </a:prstGeom>
          </p:spPr>
        </p:pic>
        <p:pic>
          <p:nvPicPr>
            <p:cNvPr id="14" name="Picture 13" descr="A black and white math symbols&#10;&#10;AI-generated content may be incorrect.">
              <a:extLst>
                <a:ext uri="{FF2B5EF4-FFF2-40B4-BE49-F238E27FC236}">
                  <a16:creationId xmlns:a16="http://schemas.microsoft.com/office/drawing/2014/main" id="{550E1626-9AA0-6D5A-F4BD-A50220A8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6627" y="2582588"/>
              <a:ext cx="599373" cy="1692824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AC1046D-B3DC-3EF5-3FC5-5B2A8A66D33F}"/>
              </a:ext>
            </a:extLst>
          </p:cNvPr>
          <p:cNvSpPr/>
          <p:nvPr/>
        </p:nvSpPr>
        <p:spPr>
          <a:xfrm>
            <a:off x="6096000" y="5309253"/>
            <a:ext cx="5317433" cy="1267914"/>
          </a:xfrm>
          <a:prstGeom prst="rect">
            <a:avLst/>
          </a:prstGeom>
          <a:solidFill>
            <a:schemeClr val="accent6">
              <a:lumMod val="75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902E73-C370-C4BF-952B-B40EB9925DD5}"/>
              </a:ext>
            </a:extLst>
          </p:cNvPr>
          <p:cNvSpPr txBox="1"/>
          <p:nvPr/>
        </p:nvSpPr>
        <p:spPr>
          <a:xfrm>
            <a:off x="8422240" y="6550223"/>
            <a:ext cx="1006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2 + 3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D24D57-4B6E-0B77-112D-0E61AF89A537}"/>
              </a:ext>
            </a:extLst>
          </p:cNvPr>
          <p:cNvSpPr txBox="1"/>
          <p:nvPr/>
        </p:nvSpPr>
        <p:spPr>
          <a:xfrm>
            <a:off x="11756577" y="64200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01190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7CCAB-F8C2-F41F-7E4A-9477BE199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171BA6E-8517-A0FA-B66A-FCAB83CC2A0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br>
                  <a:rPr lang="en-US" sz="400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4000" i="1" dirty="0">
                    <a:latin typeface="Cambria Math" panose="02040503050406030204" pitchFamily="18" charset="0"/>
                  </a:rPr>
                  <a:t>-</a:t>
                </a:r>
                <a:r>
                  <a:rPr lang="en-US" sz="4000" dirty="0"/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en-US" sz="4000" dirty="0"/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000" dirty="0">
                            <a:latin typeface="Cambria Math" panose="02040503050406030204" pitchFamily="18" charset="0"/>
                          </a:rPr>
                          <m:t>Toffoli</m:t>
                        </m:r>
                      </m:e>
                    </m:d>
                  </m:oMath>
                </a14:m>
                <a:r>
                  <a:rPr lang="en-US" sz="4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4000" dirty="0"/>
                  <a:t>Distillation Circuit (</a:t>
                </a:r>
                <a:r>
                  <a:rPr lang="en-US" sz="4000" i="1" dirty="0"/>
                  <a:t>Eastin 2013)</a:t>
                </a:r>
                <a:br>
                  <a:rPr lang="en-US" sz="4000" i="1" dirty="0"/>
                </a:br>
                <a:endParaRPr lang="en-US" sz="4000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171BA6E-8517-A0FA-B66A-FCAB83CC2A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diagram of a circuit&#10;&#10;AI-generated content may be incorrect.">
            <a:extLst>
              <a:ext uri="{FF2B5EF4-FFF2-40B4-BE49-F238E27FC236}">
                <a16:creationId xmlns:a16="http://schemas.microsoft.com/office/drawing/2014/main" id="{8A182B92-83D7-FAA1-D64B-7624F6DF5E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15" r="13513" b="36789"/>
          <a:stretch>
            <a:fillRect/>
          </a:stretch>
        </p:blipFill>
        <p:spPr>
          <a:xfrm>
            <a:off x="464747" y="1961452"/>
            <a:ext cx="11262504" cy="2935095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166DDC0-1F66-611F-BA5A-8F828AD3F316}"/>
              </a:ext>
            </a:extLst>
          </p:cNvPr>
          <p:cNvSpPr txBox="1">
            <a:spLocks/>
          </p:cNvSpPr>
          <p:nvPr/>
        </p:nvSpPr>
        <p:spPr>
          <a:xfrm>
            <a:off x="1102517" y="4716461"/>
            <a:ext cx="10870408" cy="661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-to-Toffoli Distillation circuit. The output is discarded whenever a non-trivial outcome is obtained.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FF78B5-AA5E-1F31-18FD-C340785BFB62}"/>
              </a:ext>
            </a:extLst>
          </p:cNvPr>
          <p:cNvGrpSpPr/>
          <p:nvPr/>
        </p:nvGrpSpPr>
        <p:grpSpPr>
          <a:xfrm>
            <a:off x="6095999" y="5377655"/>
            <a:ext cx="5317433" cy="1267914"/>
            <a:chOff x="3600929" y="2404752"/>
            <a:chExt cx="8591071" cy="2048496"/>
          </a:xfrm>
        </p:grpSpPr>
        <p:pic>
          <p:nvPicPr>
            <p:cNvPr id="6" name="Picture 5" descr="A diagram of a mathematical equation&#10;&#10;AI-generated content may be incorrect.">
              <a:extLst>
                <a:ext uri="{FF2B5EF4-FFF2-40B4-BE49-F238E27FC236}">
                  <a16:creationId xmlns:a16="http://schemas.microsoft.com/office/drawing/2014/main" id="{4CC39609-294A-7D5F-0A8C-855B25400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4403"/>
            <a:stretch>
              <a:fillRect/>
            </a:stretch>
          </p:blipFill>
          <p:spPr>
            <a:xfrm>
              <a:off x="6096000" y="2457230"/>
              <a:ext cx="6096000" cy="1951752"/>
            </a:xfrm>
            <a:prstGeom prst="rect">
              <a:avLst/>
            </a:prstGeom>
          </p:spPr>
        </p:pic>
        <p:pic>
          <p:nvPicPr>
            <p:cNvPr id="8" name="Picture 7" descr="A diagram of a mathematical equation&#10;&#10;AI-generated content may be incorrect.">
              <a:extLst>
                <a:ext uri="{FF2B5EF4-FFF2-40B4-BE49-F238E27FC236}">
                  <a16:creationId xmlns:a16="http://schemas.microsoft.com/office/drawing/2014/main" id="{4394E25A-291F-E701-C05D-6E0C60724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032" r="50371"/>
            <a:stretch>
              <a:fillRect/>
            </a:stretch>
          </p:blipFill>
          <p:spPr>
            <a:xfrm>
              <a:off x="3600929" y="2404752"/>
              <a:ext cx="1986844" cy="2048496"/>
            </a:xfrm>
            <a:prstGeom prst="rect">
              <a:avLst/>
            </a:prstGeom>
          </p:spPr>
        </p:pic>
        <p:pic>
          <p:nvPicPr>
            <p:cNvPr id="11" name="Picture 10" descr="A black and white math symbols&#10;&#10;AI-generated content may be incorrect.">
              <a:extLst>
                <a:ext uri="{FF2B5EF4-FFF2-40B4-BE49-F238E27FC236}">
                  <a16:creationId xmlns:a16="http://schemas.microsoft.com/office/drawing/2014/main" id="{A61FE308-9400-ED9C-D35E-F29A53DF7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6627" y="2582588"/>
              <a:ext cx="599373" cy="1692824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B8A058A-C43C-0FC4-2E32-9FEEC8A083F0}"/>
              </a:ext>
            </a:extLst>
          </p:cNvPr>
          <p:cNvSpPr/>
          <p:nvPr/>
        </p:nvSpPr>
        <p:spPr>
          <a:xfrm rot="16200000">
            <a:off x="1088573" y="3191043"/>
            <a:ext cx="2231890" cy="444297"/>
          </a:xfrm>
          <a:prstGeom prst="rect">
            <a:avLst/>
          </a:prstGeom>
          <a:solidFill>
            <a:schemeClr val="accent6">
              <a:lumMod val="75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534B7A-5136-8A89-65FB-A3A6D079D162}"/>
              </a:ext>
            </a:extLst>
          </p:cNvPr>
          <p:cNvSpPr/>
          <p:nvPr/>
        </p:nvSpPr>
        <p:spPr>
          <a:xfrm rot="16200000">
            <a:off x="4140999" y="4080783"/>
            <a:ext cx="452408" cy="548183"/>
          </a:xfrm>
          <a:prstGeom prst="rect">
            <a:avLst/>
          </a:prstGeom>
          <a:solidFill>
            <a:schemeClr val="accent6">
              <a:lumMod val="75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0A6A37-3727-D67D-9338-C48C3F910AFC}"/>
              </a:ext>
            </a:extLst>
          </p:cNvPr>
          <p:cNvSpPr/>
          <p:nvPr/>
        </p:nvSpPr>
        <p:spPr>
          <a:xfrm rot="16200000">
            <a:off x="4299972" y="3221959"/>
            <a:ext cx="2231889" cy="371621"/>
          </a:xfrm>
          <a:prstGeom prst="rect">
            <a:avLst/>
          </a:prstGeom>
          <a:solidFill>
            <a:schemeClr val="accent6">
              <a:lumMod val="75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A90261-1466-136A-DB9A-E605BCF94384}"/>
              </a:ext>
            </a:extLst>
          </p:cNvPr>
          <p:cNvSpPr/>
          <p:nvPr/>
        </p:nvSpPr>
        <p:spPr>
          <a:xfrm rot="16200000">
            <a:off x="6358789" y="3529438"/>
            <a:ext cx="1616930" cy="371621"/>
          </a:xfrm>
          <a:prstGeom prst="rect">
            <a:avLst/>
          </a:prstGeom>
          <a:solidFill>
            <a:schemeClr val="accent6">
              <a:lumMod val="75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02013A-E348-4437-22E4-DB8506B55F36}"/>
              </a:ext>
            </a:extLst>
          </p:cNvPr>
          <p:cNvSpPr/>
          <p:nvPr/>
        </p:nvSpPr>
        <p:spPr>
          <a:xfrm rot="16200000">
            <a:off x="7953179" y="3240938"/>
            <a:ext cx="2231888" cy="371621"/>
          </a:xfrm>
          <a:prstGeom prst="rect">
            <a:avLst/>
          </a:prstGeom>
          <a:solidFill>
            <a:schemeClr val="accent6">
              <a:lumMod val="75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61BD13-33A2-B915-63DC-57A7AEFD8D72}"/>
              </a:ext>
            </a:extLst>
          </p:cNvPr>
          <p:cNvSpPr/>
          <p:nvPr/>
        </p:nvSpPr>
        <p:spPr>
          <a:xfrm rot="16200000">
            <a:off x="5865263" y="3918392"/>
            <a:ext cx="471954" cy="872963"/>
          </a:xfrm>
          <a:prstGeom prst="rect">
            <a:avLst/>
          </a:prstGeom>
          <a:solidFill>
            <a:schemeClr val="accent6">
              <a:lumMod val="75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07975C-A4D7-B49C-1B8A-0B360A5E5225}"/>
              </a:ext>
            </a:extLst>
          </p:cNvPr>
          <p:cNvSpPr/>
          <p:nvPr/>
        </p:nvSpPr>
        <p:spPr>
          <a:xfrm rot="16200000">
            <a:off x="7660089" y="3840583"/>
            <a:ext cx="514697" cy="1044311"/>
          </a:xfrm>
          <a:prstGeom prst="rect">
            <a:avLst/>
          </a:prstGeom>
          <a:solidFill>
            <a:schemeClr val="accent6">
              <a:lumMod val="75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234216C-7FE8-E1E6-BF24-1F55D605215F}"/>
              </a:ext>
            </a:extLst>
          </p:cNvPr>
          <p:cNvSpPr/>
          <p:nvPr/>
        </p:nvSpPr>
        <p:spPr>
          <a:xfrm rot="16200000">
            <a:off x="9583957" y="3840582"/>
            <a:ext cx="514697" cy="1044311"/>
          </a:xfrm>
          <a:prstGeom prst="rect">
            <a:avLst/>
          </a:prstGeom>
          <a:solidFill>
            <a:schemeClr val="accent6">
              <a:lumMod val="75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8615DE-CEF3-70C6-7A4B-29CA2ED2FE0E}"/>
              </a:ext>
            </a:extLst>
          </p:cNvPr>
          <p:cNvSpPr/>
          <p:nvPr/>
        </p:nvSpPr>
        <p:spPr>
          <a:xfrm>
            <a:off x="6096000" y="5309253"/>
            <a:ext cx="5317433" cy="1267914"/>
          </a:xfrm>
          <a:prstGeom prst="rect">
            <a:avLst/>
          </a:prstGeom>
          <a:solidFill>
            <a:schemeClr val="accent6">
              <a:lumMod val="75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E1990C-E119-F88C-8245-9D8D6B8E5E8A}"/>
              </a:ext>
            </a:extLst>
          </p:cNvPr>
          <p:cNvSpPr txBox="1"/>
          <p:nvPr/>
        </p:nvSpPr>
        <p:spPr>
          <a:xfrm>
            <a:off x="8422240" y="6550223"/>
            <a:ext cx="1006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2 + 3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390E55-17C0-DB92-1AAC-635249FAD915}"/>
              </a:ext>
            </a:extLst>
          </p:cNvPr>
          <p:cNvSpPr txBox="1"/>
          <p:nvPr/>
        </p:nvSpPr>
        <p:spPr>
          <a:xfrm>
            <a:off x="11756577" y="64200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158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CDD50-91FC-526C-71F0-B52736370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1E38C1-86D3-4ADE-E998-EC0C2858568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br>
                  <a:rPr lang="en-US" sz="400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4000" i="1" dirty="0">
                    <a:latin typeface="Cambria Math" panose="02040503050406030204" pitchFamily="18" charset="0"/>
                  </a:rPr>
                  <a:t>-</a:t>
                </a:r>
                <a:r>
                  <a:rPr lang="en-US" sz="4000" dirty="0"/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en-US" sz="4000" dirty="0"/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000" dirty="0">
                            <a:latin typeface="Cambria Math" panose="02040503050406030204" pitchFamily="18" charset="0"/>
                          </a:rPr>
                          <m:t>Toffoli</m:t>
                        </m:r>
                      </m:e>
                    </m:d>
                  </m:oMath>
                </a14:m>
                <a:r>
                  <a:rPr lang="en-US" sz="4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4000" dirty="0"/>
                  <a:t>Distillation Circuit (</a:t>
                </a:r>
                <a:r>
                  <a:rPr lang="en-US" sz="4000" i="1" dirty="0"/>
                  <a:t>Eastin 2013)</a:t>
                </a:r>
                <a:br>
                  <a:rPr lang="en-US" sz="4000" i="1" dirty="0"/>
                </a:br>
                <a:endParaRPr lang="en-US" sz="4000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1E38C1-86D3-4ADE-E998-EC0C285856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diagram of a circuit&#10;&#10;AI-generated content may be incorrect.">
            <a:extLst>
              <a:ext uri="{FF2B5EF4-FFF2-40B4-BE49-F238E27FC236}">
                <a16:creationId xmlns:a16="http://schemas.microsoft.com/office/drawing/2014/main" id="{F0BAD5AF-58E3-3375-36F5-21219C9C5A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15" r="13513" b="36789"/>
          <a:stretch>
            <a:fillRect/>
          </a:stretch>
        </p:blipFill>
        <p:spPr>
          <a:xfrm>
            <a:off x="464747" y="1961452"/>
            <a:ext cx="11262504" cy="2935095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DD22BF5-626D-2DC9-9F93-7BEFCCB5F7A5}"/>
              </a:ext>
            </a:extLst>
          </p:cNvPr>
          <p:cNvSpPr txBox="1">
            <a:spLocks/>
          </p:cNvSpPr>
          <p:nvPr/>
        </p:nvSpPr>
        <p:spPr>
          <a:xfrm>
            <a:off x="1102517" y="4716461"/>
            <a:ext cx="10870408" cy="661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-to-Toffoli Distillation circuit. The output is discarded whenever a non-trivial outcome is obtained.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976638-31F0-7F6D-3946-E8938F837A0D}"/>
              </a:ext>
            </a:extLst>
          </p:cNvPr>
          <p:cNvSpPr/>
          <p:nvPr/>
        </p:nvSpPr>
        <p:spPr>
          <a:xfrm>
            <a:off x="10424158" y="3472763"/>
            <a:ext cx="1044298" cy="11334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62B9F0-A55E-9D52-6812-040FF10715EE}"/>
              </a:ext>
            </a:extLst>
          </p:cNvPr>
          <p:cNvSpPr/>
          <p:nvPr/>
        </p:nvSpPr>
        <p:spPr>
          <a:xfrm>
            <a:off x="2404108" y="3472763"/>
            <a:ext cx="1044298" cy="11334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6DE5528-166F-B31E-1453-968F22126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7470" y="3064863"/>
            <a:ext cx="817673" cy="40790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Flag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7D6C80B-E1C7-1F14-FA04-9DB8983F695E}"/>
              </a:ext>
            </a:extLst>
          </p:cNvPr>
          <p:cNvSpPr txBox="1">
            <a:spLocks/>
          </p:cNvSpPr>
          <p:nvPr/>
        </p:nvSpPr>
        <p:spPr>
          <a:xfrm>
            <a:off x="2517420" y="3064863"/>
            <a:ext cx="817673" cy="407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dirty="0"/>
              <a:t>Flag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E42374-AD0B-DB23-08AA-D6E10BECBBA3}"/>
              </a:ext>
            </a:extLst>
          </p:cNvPr>
          <p:cNvSpPr txBox="1"/>
          <p:nvPr/>
        </p:nvSpPr>
        <p:spPr>
          <a:xfrm>
            <a:off x="11756577" y="64200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2518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41C30-36FF-FB6B-A51A-9A9C4DC64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C854BB-3712-7DD0-11EB-F79F4DE5182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br>
                  <a:rPr lang="en-US" sz="400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4000" i="1" dirty="0">
                    <a:latin typeface="Cambria Math" panose="02040503050406030204" pitchFamily="18" charset="0"/>
                  </a:rPr>
                  <a:t>-</a:t>
                </a:r>
                <a:r>
                  <a:rPr lang="en-US" sz="4000" dirty="0"/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en-US" sz="4000" dirty="0"/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000" dirty="0">
                            <a:latin typeface="Cambria Math" panose="02040503050406030204" pitchFamily="18" charset="0"/>
                          </a:rPr>
                          <m:t>Toffoli</m:t>
                        </m:r>
                      </m:e>
                    </m:d>
                  </m:oMath>
                </a14:m>
                <a:r>
                  <a:rPr lang="en-US" sz="4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4000" dirty="0"/>
                  <a:t>Distillation Circuit (</a:t>
                </a:r>
                <a:r>
                  <a:rPr lang="en-US" sz="4000" i="1" dirty="0"/>
                  <a:t>Eastin 2013)</a:t>
                </a:r>
                <a:br>
                  <a:rPr lang="en-US" sz="4000" i="1" dirty="0"/>
                </a:br>
                <a:endParaRPr lang="en-US" sz="4000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C854BB-3712-7DD0-11EB-F79F4DE518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diagram of a circuit&#10;&#10;AI-generated content may be incorrect.">
            <a:extLst>
              <a:ext uri="{FF2B5EF4-FFF2-40B4-BE49-F238E27FC236}">
                <a16:creationId xmlns:a16="http://schemas.microsoft.com/office/drawing/2014/main" id="{9F515CB4-9B30-66E5-D461-063F5C4573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15" r="13513" b="36789"/>
          <a:stretch>
            <a:fillRect/>
          </a:stretch>
        </p:blipFill>
        <p:spPr>
          <a:xfrm>
            <a:off x="464747" y="1961452"/>
            <a:ext cx="11262504" cy="2935095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4101C2A-DC95-BD99-CB7B-FD43A79D605B}"/>
              </a:ext>
            </a:extLst>
          </p:cNvPr>
          <p:cNvSpPr txBox="1">
            <a:spLocks/>
          </p:cNvSpPr>
          <p:nvPr/>
        </p:nvSpPr>
        <p:spPr>
          <a:xfrm>
            <a:off x="1102517" y="4716461"/>
            <a:ext cx="10870408" cy="661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-to-Toffoli Distillation circuit. The output is discarded whenever a non-trivial outcome is obtained.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7BA115-6A56-6B2C-B1F6-A883FF934C7A}"/>
              </a:ext>
            </a:extLst>
          </p:cNvPr>
          <p:cNvSpPr/>
          <p:nvPr/>
        </p:nvSpPr>
        <p:spPr>
          <a:xfrm>
            <a:off x="10424158" y="3472763"/>
            <a:ext cx="1044298" cy="11334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CA973-D434-BD02-4FB5-54DB20A13B56}"/>
              </a:ext>
            </a:extLst>
          </p:cNvPr>
          <p:cNvSpPr/>
          <p:nvPr/>
        </p:nvSpPr>
        <p:spPr>
          <a:xfrm>
            <a:off x="2404108" y="3472763"/>
            <a:ext cx="1044298" cy="11334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613273-068F-ADA2-5328-71D5D4D8E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718" y="5487933"/>
            <a:ext cx="8088517" cy="1004942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Output acceptance rate of the circuit is</a:t>
            </a:r>
          </a:p>
        </p:txBody>
      </p:sp>
      <p:pic>
        <p:nvPicPr>
          <p:cNvPr id="9" name="Picture 8" descr="A black numbers and a white background&#10;&#10;AI-generated content may be incorrect.">
            <a:extLst>
              <a:ext uri="{FF2B5EF4-FFF2-40B4-BE49-F238E27FC236}">
                <a16:creationId xmlns:a16="http://schemas.microsoft.com/office/drawing/2014/main" id="{5D86BF82-A9B3-E3ED-2D31-CFCA62F95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571" y="5487933"/>
            <a:ext cx="3365464" cy="435424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76A8DF3-117F-DD97-5F4D-CFD448E7F521}"/>
              </a:ext>
            </a:extLst>
          </p:cNvPr>
          <p:cNvSpPr txBox="1">
            <a:spLocks/>
          </p:cNvSpPr>
          <p:nvPr/>
        </p:nvSpPr>
        <p:spPr>
          <a:xfrm>
            <a:off x="10537470" y="3064863"/>
            <a:ext cx="817673" cy="407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/>
              <a:t>Flag</a:t>
            </a:r>
            <a:endParaRPr lang="en-US" sz="240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869ADBC-4ACB-9A7C-153D-D349397DC6B4}"/>
              </a:ext>
            </a:extLst>
          </p:cNvPr>
          <p:cNvSpPr txBox="1">
            <a:spLocks/>
          </p:cNvSpPr>
          <p:nvPr/>
        </p:nvSpPr>
        <p:spPr>
          <a:xfrm>
            <a:off x="2517420" y="3064863"/>
            <a:ext cx="817673" cy="407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dirty="0"/>
              <a:t>Flag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B2B47-D444-39E2-74D5-35AFE02F7664}"/>
              </a:ext>
            </a:extLst>
          </p:cNvPr>
          <p:cNvSpPr txBox="1"/>
          <p:nvPr/>
        </p:nvSpPr>
        <p:spPr>
          <a:xfrm>
            <a:off x="11756577" y="64200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95128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A1F71-49E1-9A18-2951-465D7890E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1A1F3-7443-B72C-7C3C-1AF393E31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97A87-222B-A78C-84BF-34E26668F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37834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Ⅰ</a:t>
            </a:r>
            <a:r>
              <a:rPr lang="en-US" dirty="0"/>
              <a:t>. Introduction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Research question / motivation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Magic state distillation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Steane encoding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ⅠI</a:t>
            </a:r>
            <a:r>
              <a:rPr lang="en-US" dirty="0"/>
              <a:t>. Effective Error Channels and Results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Process tomography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Simulating logical circuit with effective error channels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ⅠII</a:t>
            </a:r>
            <a:r>
              <a:rPr lang="en-US" dirty="0"/>
              <a:t>. Outlook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Simulating encoded circuit with base code for comparison?</a:t>
            </a:r>
          </a:p>
          <a:p>
            <a:pPr marL="0" indent="0">
              <a:spcBef>
                <a:spcPts val="1800"/>
              </a:spcBef>
              <a:buNone/>
            </a:pPr>
            <a:endParaRPr lang="en-US" sz="3600" dirty="0"/>
          </a:p>
          <a:p>
            <a:pPr marL="0" indent="0">
              <a:spcBef>
                <a:spcPts val="1800"/>
              </a:spcBef>
              <a:buNone/>
            </a:pP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E6ACB6-C3A0-FEAC-FA52-9EC235DE1798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0323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44F45-1E56-F6E7-18E7-93963765D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9215D4-9C1D-4132-6F46-ADFBCAA2441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br>
                  <a:rPr lang="en-US" sz="400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4000" i="1" dirty="0">
                    <a:latin typeface="Cambria Math" panose="02040503050406030204" pitchFamily="18" charset="0"/>
                  </a:rPr>
                  <a:t>-</a:t>
                </a:r>
                <a:r>
                  <a:rPr lang="en-US" sz="4000" dirty="0"/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en-US" sz="4000" dirty="0"/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000" dirty="0">
                            <a:latin typeface="Cambria Math" panose="02040503050406030204" pitchFamily="18" charset="0"/>
                          </a:rPr>
                          <m:t>Toffoli</m:t>
                        </m:r>
                      </m:e>
                    </m:d>
                  </m:oMath>
                </a14:m>
                <a:r>
                  <a:rPr lang="en-US" sz="4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4000" dirty="0"/>
                  <a:t>Distillation Circuit (</a:t>
                </a:r>
                <a:r>
                  <a:rPr lang="en-US" sz="4000" i="1" dirty="0"/>
                  <a:t>Eastin 2013)</a:t>
                </a:r>
                <a:br>
                  <a:rPr lang="en-US" sz="4000" i="1" dirty="0"/>
                </a:br>
                <a:endParaRPr lang="en-US" sz="4000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9215D4-9C1D-4132-6F46-ADFBCAA244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diagram of a circuit&#10;&#10;AI-generated content may be incorrect.">
            <a:extLst>
              <a:ext uri="{FF2B5EF4-FFF2-40B4-BE49-F238E27FC236}">
                <a16:creationId xmlns:a16="http://schemas.microsoft.com/office/drawing/2014/main" id="{D1475349-A771-91DE-6476-30B0C1AF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15" r="13513" b="36789"/>
          <a:stretch>
            <a:fillRect/>
          </a:stretch>
        </p:blipFill>
        <p:spPr>
          <a:xfrm>
            <a:off x="464747" y="1961452"/>
            <a:ext cx="11262504" cy="2935095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E2D782B-DB15-C1E0-6A9D-E22B34678A4A}"/>
              </a:ext>
            </a:extLst>
          </p:cNvPr>
          <p:cNvSpPr txBox="1">
            <a:spLocks/>
          </p:cNvSpPr>
          <p:nvPr/>
        </p:nvSpPr>
        <p:spPr>
          <a:xfrm>
            <a:off x="1102517" y="4716461"/>
            <a:ext cx="10870408" cy="661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-to-Toffoli Distillation circuit. The output is discarded whenever a non-trivial outcome is obtained.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458FF93B-5FC6-936F-F26E-E2B9FD0683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11738" y="5511537"/>
                <a:ext cx="3137754" cy="526787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/>
                  <a:t>But how do we realize these  non-Clifford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(±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/4)</m:t>
                    </m:r>
                  </m:oMath>
                </a14:m>
                <a:r>
                  <a:rPr lang="en-US" sz="2400" dirty="0"/>
                  <a:t> rotations?</a:t>
                </a:r>
              </a:p>
            </p:txBody>
          </p:sp>
        </mc:Choice>
        <mc:Fallback xmlns="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458FF93B-5FC6-936F-F26E-E2B9FD0683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1738" y="5511537"/>
                <a:ext cx="3137754" cy="526787"/>
              </a:xfrm>
              <a:blipFill>
                <a:blip r:embed="rId4"/>
                <a:stretch>
                  <a:fillRect l="-3226" t="-13953" r="-806" b="-1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3B710986-0AA0-874E-ECDF-2DC1F5C4A848}"/>
              </a:ext>
            </a:extLst>
          </p:cNvPr>
          <p:cNvSpPr/>
          <p:nvPr/>
        </p:nvSpPr>
        <p:spPr>
          <a:xfrm>
            <a:off x="5667909" y="3428999"/>
            <a:ext cx="869812" cy="492761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BBF832-3C89-9A1F-7D89-5E20D73A2071}"/>
              </a:ext>
            </a:extLst>
          </p:cNvPr>
          <p:cNvSpPr/>
          <p:nvPr/>
        </p:nvSpPr>
        <p:spPr>
          <a:xfrm>
            <a:off x="5667909" y="4101357"/>
            <a:ext cx="869812" cy="492761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1BA500-62D1-728B-6503-BE4AEF7698CA}"/>
              </a:ext>
            </a:extLst>
          </p:cNvPr>
          <p:cNvSpPr/>
          <p:nvPr/>
        </p:nvSpPr>
        <p:spPr>
          <a:xfrm>
            <a:off x="7414216" y="3428906"/>
            <a:ext cx="1016719" cy="492761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E99436-E9C4-ED3F-220D-7E66EEFB5D7D}"/>
              </a:ext>
            </a:extLst>
          </p:cNvPr>
          <p:cNvSpPr/>
          <p:nvPr/>
        </p:nvSpPr>
        <p:spPr>
          <a:xfrm>
            <a:off x="7414216" y="4101357"/>
            <a:ext cx="1016719" cy="492761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971FEA-7EEF-3CAA-D499-717DE06D1188}"/>
              </a:ext>
            </a:extLst>
          </p:cNvPr>
          <p:cNvSpPr/>
          <p:nvPr/>
        </p:nvSpPr>
        <p:spPr>
          <a:xfrm>
            <a:off x="9307430" y="3428906"/>
            <a:ext cx="1016719" cy="492761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76DBFF-FF90-BFB6-74BD-CC35F22868FD}"/>
              </a:ext>
            </a:extLst>
          </p:cNvPr>
          <p:cNvSpPr/>
          <p:nvPr/>
        </p:nvSpPr>
        <p:spPr>
          <a:xfrm>
            <a:off x="9307430" y="4101357"/>
            <a:ext cx="1016719" cy="492761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D620AC-B317-2AE9-C2F5-D04B09069D79}"/>
              </a:ext>
            </a:extLst>
          </p:cNvPr>
          <p:cNvSpPr txBox="1"/>
          <p:nvPr/>
        </p:nvSpPr>
        <p:spPr>
          <a:xfrm>
            <a:off x="11756577" y="64200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8724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605D7-EDC4-E5D2-74D7-36E2C1217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A2E3B8B-F8A1-9919-1731-BF53AF71BE16}"/>
              </a:ext>
            </a:extLst>
          </p:cNvPr>
          <p:cNvGrpSpPr/>
          <p:nvPr/>
        </p:nvGrpSpPr>
        <p:grpSpPr>
          <a:xfrm>
            <a:off x="5748604" y="5090630"/>
            <a:ext cx="4931658" cy="1609822"/>
            <a:chOff x="3149025" y="4697523"/>
            <a:chExt cx="5893950" cy="1923939"/>
          </a:xfrm>
        </p:grpSpPr>
        <p:pic>
          <p:nvPicPr>
            <p:cNvPr id="9" name="Picture 8" descr="A diagram of a mathematical equation&#10;&#10;AI-generated content may be incorrect.">
              <a:extLst>
                <a:ext uri="{FF2B5EF4-FFF2-40B4-BE49-F238E27FC236}">
                  <a16:creationId xmlns:a16="http://schemas.microsoft.com/office/drawing/2014/main" id="{388544F1-5BE5-09F8-A4AB-D06E47EAE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5778" r="17961" b="41839"/>
            <a:stretch>
              <a:fillRect/>
            </a:stretch>
          </p:blipFill>
          <p:spPr>
            <a:xfrm>
              <a:off x="3149025" y="4697523"/>
              <a:ext cx="5893950" cy="192393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A diagram of a mathematical equation&#10;&#10;AI-generated content may be incorrect.">
              <a:extLst>
                <a:ext uri="{FF2B5EF4-FFF2-40B4-BE49-F238E27FC236}">
                  <a16:creationId xmlns:a16="http://schemas.microsoft.com/office/drawing/2014/main" id="{AD1234A3-6282-AA2D-4CB6-11C76EECE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5778" r="61356" b="53869"/>
            <a:stretch>
              <a:fillRect/>
            </a:stretch>
          </p:blipFill>
          <p:spPr>
            <a:xfrm>
              <a:off x="3261661" y="5063739"/>
              <a:ext cx="2033900" cy="1525987"/>
            </a:xfrm>
            <a:prstGeom prst="rect">
              <a:avLst/>
            </a:prstGeom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F41C73-5777-634C-6D85-A3B52C8B32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br>
                  <a:rPr lang="en-US" sz="400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4000" i="1" dirty="0">
                    <a:latin typeface="Cambria Math" panose="02040503050406030204" pitchFamily="18" charset="0"/>
                  </a:rPr>
                  <a:t>-</a:t>
                </a:r>
                <a:r>
                  <a:rPr lang="en-US" sz="4000" dirty="0"/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en-US" sz="4000" dirty="0"/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000" dirty="0">
                            <a:latin typeface="Cambria Math" panose="02040503050406030204" pitchFamily="18" charset="0"/>
                          </a:rPr>
                          <m:t>Toffoli</m:t>
                        </m:r>
                      </m:e>
                    </m:d>
                  </m:oMath>
                </a14:m>
                <a:r>
                  <a:rPr lang="en-US" sz="4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4000" dirty="0"/>
                  <a:t>Distillation Circuit (</a:t>
                </a:r>
                <a:r>
                  <a:rPr lang="en-US" sz="4000" i="1" dirty="0"/>
                  <a:t>Eastin 2013)</a:t>
                </a:r>
                <a:br>
                  <a:rPr lang="en-US" sz="4000" i="1" dirty="0"/>
                </a:br>
                <a:endParaRPr lang="en-US" sz="4000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F41C73-5777-634C-6D85-A3B52C8B3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diagram of a circuit&#10;&#10;AI-generated content may be incorrect.">
            <a:extLst>
              <a:ext uri="{FF2B5EF4-FFF2-40B4-BE49-F238E27FC236}">
                <a16:creationId xmlns:a16="http://schemas.microsoft.com/office/drawing/2014/main" id="{523C94BD-CBDA-54BF-80B9-E151A21101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515" r="13513" b="36789"/>
          <a:stretch>
            <a:fillRect/>
          </a:stretch>
        </p:blipFill>
        <p:spPr>
          <a:xfrm>
            <a:off x="464747" y="1961452"/>
            <a:ext cx="11262504" cy="2935095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5F2A356-315B-80F7-9988-6D3371868DC7}"/>
              </a:ext>
            </a:extLst>
          </p:cNvPr>
          <p:cNvSpPr txBox="1">
            <a:spLocks/>
          </p:cNvSpPr>
          <p:nvPr/>
        </p:nvSpPr>
        <p:spPr>
          <a:xfrm>
            <a:off x="1102517" y="4716461"/>
            <a:ext cx="10870408" cy="661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-to-Toffoli Distillation circuit. The output is discarded whenever a non-trivial outcome is obtained.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B0A32E-446C-29B7-EDE8-E2516F17D692}"/>
              </a:ext>
            </a:extLst>
          </p:cNvPr>
          <p:cNvSpPr/>
          <p:nvPr/>
        </p:nvSpPr>
        <p:spPr>
          <a:xfrm>
            <a:off x="5667909" y="3428999"/>
            <a:ext cx="869812" cy="492761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95EEF2-D5A0-01E9-C243-C8C0E3780EFE}"/>
              </a:ext>
            </a:extLst>
          </p:cNvPr>
          <p:cNvSpPr/>
          <p:nvPr/>
        </p:nvSpPr>
        <p:spPr>
          <a:xfrm>
            <a:off x="5667909" y="4101357"/>
            <a:ext cx="869812" cy="492761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9401CD-FE23-1D1F-9127-011D7A9F3A15}"/>
              </a:ext>
            </a:extLst>
          </p:cNvPr>
          <p:cNvSpPr/>
          <p:nvPr/>
        </p:nvSpPr>
        <p:spPr>
          <a:xfrm>
            <a:off x="7414216" y="3428906"/>
            <a:ext cx="1016719" cy="492761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F7261C-A019-8F07-FBF2-A2459A07DC80}"/>
              </a:ext>
            </a:extLst>
          </p:cNvPr>
          <p:cNvSpPr/>
          <p:nvPr/>
        </p:nvSpPr>
        <p:spPr>
          <a:xfrm>
            <a:off x="7414216" y="4101357"/>
            <a:ext cx="1016719" cy="492761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9FE787-56A3-BF02-3124-A6293A59C8D8}"/>
              </a:ext>
            </a:extLst>
          </p:cNvPr>
          <p:cNvSpPr/>
          <p:nvPr/>
        </p:nvSpPr>
        <p:spPr>
          <a:xfrm>
            <a:off x="9307430" y="3428906"/>
            <a:ext cx="1016719" cy="492761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ED9456-8C00-9974-C6D6-BB501A79D082}"/>
              </a:ext>
            </a:extLst>
          </p:cNvPr>
          <p:cNvSpPr/>
          <p:nvPr/>
        </p:nvSpPr>
        <p:spPr>
          <a:xfrm>
            <a:off x="9307430" y="4101357"/>
            <a:ext cx="1016719" cy="492761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29BA8-BFF8-7A65-5780-AFFAD6B00F60}"/>
              </a:ext>
            </a:extLst>
          </p:cNvPr>
          <p:cNvSpPr txBox="1"/>
          <p:nvPr/>
        </p:nvSpPr>
        <p:spPr>
          <a:xfrm>
            <a:off x="7677899" y="6514328"/>
            <a:ext cx="1506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4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F7451E-CB09-8738-261B-A7E4FBFB0E3E}"/>
              </a:ext>
            </a:extLst>
          </p:cNvPr>
          <p:cNvSpPr/>
          <p:nvPr/>
        </p:nvSpPr>
        <p:spPr>
          <a:xfrm>
            <a:off x="6236333" y="5952636"/>
            <a:ext cx="959598" cy="50541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3">
                <a:extLst>
                  <a:ext uri="{FF2B5EF4-FFF2-40B4-BE49-F238E27FC236}">
                    <a16:creationId xmlns:a16="http://schemas.microsoft.com/office/drawing/2014/main" id="{1C1E88D6-FC04-C593-BE38-68E65C0AA3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1738" y="5511537"/>
                <a:ext cx="3137754" cy="526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800"/>
                  </a:spcBef>
                  <a:buFont typeface="Arial" panose="020B0604020202020204" pitchFamily="34" charset="0"/>
                  <a:buNone/>
                </a:pPr>
                <a:r>
                  <a:rPr lang="en-US" sz="2400" dirty="0"/>
                  <a:t>But how do we realize these  non-Clifford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(±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/4)</m:t>
                    </m:r>
                  </m:oMath>
                </a14:m>
                <a:r>
                  <a:rPr lang="en-US" sz="2400" dirty="0"/>
                  <a:t> rotations?</a:t>
                </a:r>
              </a:p>
            </p:txBody>
          </p:sp>
        </mc:Choice>
        <mc:Fallback xmlns="">
          <p:sp>
            <p:nvSpPr>
              <p:cNvPr id="21" name="Content Placeholder 3">
                <a:extLst>
                  <a:ext uri="{FF2B5EF4-FFF2-40B4-BE49-F238E27FC236}">
                    <a16:creationId xmlns:a16="http://schemas.microsoft.com/office/drawing/2014/main" id="{1C1E88D6-FC04-C593-BE38-68E65C0AA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738" y="5511537"/>
                <a:ext cx="3137754" cy="526787"/>
              </a:xfrm>
              <a:prstGeom prst="rect">
                <a:avLst/>
              </a:prstGeom>
              <a:blipFill>
                <a:blip r:embed="rId5"/>
                <a:stretch>
                  <a:fillRect l="-3226" t="-13953" r="-806" b="-1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A5729D9-055A-56F4-30C1-826F10F34D80}"/>
              </a:ext>
            </a:extLst>
          </p:cNvPr>
          <p:cNvSpPr txBox="1"/>
          <p:nvPr/>
        </p:nvSpPr>
        <p:spPr>
          <a:xfrm>
            <a:off x="11756577" y="64200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301104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4E34B-7222-681A-0511-1F1DDE505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6F1BAF1B-EF1D-736F-72C8-E3CB9D7F1A33}"/>
              </a:ext>
            </a:extLst>
          </p:cNvPr>
          <p:cNvGrpSpPr/>
          <p:nvPr/>
        </p:nvGrpSpPr>
        <p:grpSpPr>
          <a:xfrm>
            <a:off x="5748604" y="5090630"/>
            <a:ext cx="4931658" cy="1609822"/>
            <a:chOff x="3149025" y="4697523"/>
            <a:chExt cx="5893950" cy="1923939"/>
          </a:xfrm>
        </p:grpSpPr>
        <p:pic>
          <p:nvPicPr>
            <p:cNvPr id="22" name="Picture 21" descr="A diagram of a mathematical equation&#10;&#10;AI-generated content may be incorrect.">
              <a:extLst>
                <a:ext uri="{FF2B5EF4-FFF2-40B4-BE49-F238E27FC236}">
                  <a16:creationId xmlns:a16="http://schemas.microsoft.com/office/drawing/2014/main" id="{C03E06FA-58F8-F901-1716-91C1E5605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5778" r="17961" b="41839"/>
            <a:stretch>
              <a:fillRect/>
            </a:stretch>
          </p:blipFill>
          <p:spPr>
            <a:xfrm>
              <a:off x="3149025" y="4697523"/>
              <a:ext cx="5893950" cy="192393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A diagram of a mathematical equation&#10;&#10;AI-generated content may be incorrect.">
              <a:extLst>
                <a:ext uri="{FF2B5EF4-FFF2-40B4-BE49-F238E27FC236}">
                  <a16:creationId xmlns:a16="http://schemas.microsoft.com/office/drawing/2014/main" id="{97E27E12-1DB2-3739-F7C8-F20B2D2CC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5778" r="61356" b="53869"/>
            <a:stretch>
              <a:fillRect/>
            </a:stretch>
          </p:blipFill>
          <p:spPr>
            <a:xfrm>
              <a:off x="3261661" y="5063739"/>
              <a:ext cx="2033900" cy="1525987"/>
            </a:xfrm>
            <a:prstGeom prst="rect">
              <a:avLst/>
            </a:prstGeom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671B46E-841F-0BAC-D270-047ACBD68C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br>
                  <a:rPr lang="en-US" sz="400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4000" i="1" dirty="0">
                    <a:latin typeface="Cambria Math" panose="02040503050406030204" pitchFamily="18" charset="0"/>
                  </a:rPr>
                  <a:t>-</a:t>
                </a:r>
                <a:r>
                  <a:rPr lang="en-US" sz="4000" dirty="0"/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en-US" sz="4000" dirty="0"/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000" dirty="0">
                            <a:latin typeface="Cambria Math" panose="02040503050406030204" pitchFamily="18" charset="0"/>
                          </a:rPr>
                          <m:t>Toffoli</m:t>
                        </m:r>
                      </m:e>
                    </m:d>
                  </m:oMath>
                </a14:m>
                <a:r>
                  <a:rPr lang="en-US" sz="4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4000" dirty="0"/>
                  <a:t>Distillation Circuit (</a:t>
                </a:r>
                <a:r>
                  <a:rPr lang="en-US" sz="4000" i="1" dirty="0"/>
                  <a:t>Eastin 2013)</a:t>
                </a:r>
                <a:br>
                  <a:rPr lang="en-US" sz="4000" i="1" dirty="0"/>
                </a:br>
                <a:endParaRPr lang="en-US" sz="4000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671B46E-841F-0BAC-D270-047ACBD68C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diagram of a circuit&#10;&#10;AI-generated content may be incorrect.">
            <a:extLst>
              <a:ext uri="{FF2B5EF4-FFF2-40B4-BE49-F238E27FC236}">
                <a16:creationId xmlns:a16="http://schemas.microsoft.com/office/drawing/2014/main" id="{9C377045-C42C-7649-D946-95CEF8E54A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515" r="13513" b="36789"/>
          <a:stretch>
            <a:fillRect/>
          </a:stretch>
        </p:blipFill>
        <p:spPr>
          <a:xfrm>
            <a:off x="464747" y="1961452"/>
            <a:ext cx="11262504" cy="2935095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C090F86-EAE4-A56A-1B52-C919B7E4FB6B}"/>
              </a:ext>
            </a:extLst>
          </p:cNvPr>
          <p:cNvSpPr txBox="1">
            <a:spLocks/>
          </p:cNvSpPr>
          <p:nvPr/>
        </p:nvSpPr>
        <p:spPr>
          <a:xfrm>
            <a:off x="1102517" y="4716461"/>
            <a:ext cx="10870408" cy="661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-to-Toffoli Distillation circuit. The output is discarded whenever a non-trivial outcome is obtained.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20C63-C1B2-53BC-ECF3-D929737C56B2}"/>
              </a:ext>
            </a:extLst>
          </p:cNvPr>
          <p:cNvSpPr/>
          <p:nvPr/>
        </p:nvSpPr>
        <p:spPr>
          <a:xfrm>
            <a:off x="5667909" y="3428999"/>
            <a:ext cx="869812" cy="492761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2C972C-31E1-CC66-9ED7-30E71CBC9DB8}"/>
              </a:ext>
            </a:extLst>
          </p:cNvPr>
          <p:cNvSpPr/>
          <p:nvPr/>
        </p:nvSpPr>
        <p:spPr>
          <a:xfrm>
            <a:off x="5667909" y="4101357"/>
            <a:ext cx="869812" cy="492761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4B2986-BD92-093D-A7BA-75477F2074CD}"/>
              </a:ext>
            </a:extLst>
          </p:cNvPr>
          <p:cNvSpPr/>
          <p:nvPr/>
        </p:nvSpPr>
        <p:spPr>
          <a:xfrm>
            <a:off x="7414216" y="3428906"/>
            <a:ext cx="1016719" cy="492761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15FBA6-DED3-2541-2C58-3824549A05F1}"/>
              </a:ext>
            </a:extLst>
          </p:cNvPr>
          <p:cNvSpPr/>
          <p:nvPr/>
        </p:nvSpPr>
        <p:spPr>
          <a:xfrm>
            <a:off x="7414216" y="4101357"/>
            <a:ext cx="1016719" cy="492761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32437E-E8EB-92AE-C5E9-3C2AC070A47C}"/>
              </a:ext>
            </a:extLst>
          </p:cNvPr>
          <p:cNvSpPr/>
          <p:nvPr/>
        </p:nvSpPr>
        <p:spPr>
          <a:xfrm>
            <a:off x="9307430" y="3428906"/>
            <a:ext cx="1016719" cy="492761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54126F-1686-C82B-AC42-FC83B2730E09}"/>
              </a:ext>
            </a:extLst>
          </p:cNvPr>
          <p:cNvSpPr/>
          <p:nvPr/>
        </p:nvSpPr>
        <p:spPr>
          <a:xfrm>
            <a:off x="9307430" y="4101357"/>
            <a:ext cx="1016719" cy="492761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E96AA-948B-AAE6-4169-C3F25CD605E9}"/>
              </a:ext>
            </a:extLst>
          </p:cNvPr>
          <p:cNvSpPr txBox="1"/>
          <p:nvPr/>
        </p:nvSpPr>
        <p:spPr>
          <a:xfrm>
            <a:off x="7677899" y="6514328"/>
            <a:ext cx="1506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4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952EB1-103E-2899-C1DA-4C21675CAD8E}"/>
              </a:ext>
            </a:extLst>
          </p:cNvPr>
          <p:cNvSpPr/>
          <p:nvPr/>
        </p:nvSpPr>
        <p:spPr>
          <a:xfrm>
            <a:off x="9781395" y="1580622"/>
            <a:ext cx="542754" cy="369332"/>
          </a:xfrm>
          <a:prstGeom prst="rect">
            <a:avLst/>
          </a:prstGeom>
          <a:solidFill>
            <a:srgbClr val="A6CAEC">
              <a:alpha val="29804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2DA76E-A477-365E-4549-6AB7B6440E93}"/>
              </a:ext>
            </a:extLst>
          </p:cNvPr>
          <p:cNvSpPr txBox="1"/>
          <p:nvPr/>
        </p:nvSpPr>
        <p:spPr>
          <a:xfrm>
            <a:off x="10324149" y="1580622"/>
            <a:ext cx="15494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non-Clifford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1A5F68-3BFF-5A6E-B76F-12250C2EA8A5}"/>
              </a:ext>
            </a:extLst>
          </p:cNvPr>
          <p:cNvSpPr/>
          <p:nvPr/>
        </p:nvSpPr>
        <p:spPr>
          <a:xfrm>
            <a:off x="6236333" y="5952636"/>
            <a:ext cx="959598" cy="50541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87F377-808B-59F3-0E2A-244C49A93EB6}"/>
              </a:ext>
            </a:extLst>
          </p:cNvPr>
          <p:cNvSpPr/>
          <p:nvPr/>
        </p:nvSpPr>
        <p:spPr>
          <a:xfrm>
            <a:off x="8214433" y="5347722"/>
            <a:ext cx="429581" cy="383069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3">
                <a:extLst>
                  <a:ext uri="{FF2B5EF4-FFF2-40B4-BE49-F238E27FC236}">
                    <a16:creationId xmlns:a16="http://schemas.microsoft.com/office/drawing/2014/main" id="{351A1D46-2816-9E90-083E-35B5632AC2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11738" y="5511537"/>
                <a:ext cx="3137754" cy="526787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/>
                  <a:t>But how do we realize these  non-Clifford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(±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/4)</m:t>
                    </m:r>
                  </m:oMath>
                </a14:m>
                <a:r>
                  <a:rPr lang="en-US" sz="2400" dirty="0"/>
                  <a:t> rotations?</a:t>
                </a:r>
              </a:p>
            </p:txBody>
          </p:sp>
        </mc:Choice>
        <mc:Fallback xmlns="">
          <p:sp>
            <p:nvSpPr>
              <p:cNvPr id="28" name="Content Placeholder 3">
                <a:extLst>
                  <a:ext uri="{FF2B5EF4-FFF2-40B4-BE49-F238E27FC236}">
                    <a16:creationId xmlns:a16="http://schemas.microsoft.com/office/drawing/2014/main" id="{351A1D46-2816-9E90-083E-35B5632AC2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1738" y="5511537"/>
                <a:ext cx="3137754" cy="526787"/>
              </a:xfrm>
              <a:blipFill>
                <a:blip r:embed="rId5"/>
                <a:stretch>
                  <a:fillRect l="-3226" t="-13953" r="-806" b="-1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CCB8DBB-8E40-864E-ED74-B006E80CF626}"/>
              </a:ext>
            </a:extLst>
          </p:cNvPr>
          <p:cNvSpPr txBox="1"/>
          <p:nvPr/>
        </p:nvSpPr>
        <p:spPr>
          <a:xfrm>
            <a:off x="11756577" y="64200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59580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76F03-DEB2-4160-4855-7AB07871C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27244-52FA-5F84-5EAA-AC335A20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4000" dirty="0"/>
            </a:br>
            <a:r>
              <a:rPr lang="en-US" sz="4000" dirty="0"/>
              <a:t>Full Logical Distillation Circuit</a:t>
            </a:r>
            <a:br>
              <a:rPr lang="en-US" sz="4000" i="1" dirty="0"/>
            </a:br>
            <a:endParaRPr lang="en-US" sz="4000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F7A509-22EB-C50F-458B-12270AD03026}"/>
              </a:ext>
            </a:extLst>
          </p:cNvPr>
          <p:cNvSpPr/>
          <p:nvPr/>
        </p:nvSpPr>
        <p:spPr>
          <a:xfrm>
            <a:off x="5667009" y="2678181"/>
            <a:ext cx="675745" cy="483594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36E1640F-B7CC-44CE-2711-AA440F1EB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564" y="1827567"/>
            <a:ext cx="9526232" cy="2884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D4CF2D-14C9-CDAC-C9C8-50608D0BF704}"/>
              </a:ext>
            </a:extLst>
          </p:cNvPr>
          <p:cNvSpPr txBox="1"/>
          <p:nvPr/>
        </p:nvSpPr>
        <p:spPr>
          <a:xfrm>
            <a:off x="1562063" y="4915192"/>
            <a:ext cx="8885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5. Complete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-to-Toffoli distillation circuit.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20C06E-DE0E-29E1-5136-ABE0A326A0CD}"/>
              </a:ext>
            </a:extLst>
          </p:cNvPr>
          <p:cNvSpPr txBox="1"/>
          <p:nvPr/>
        </p:nvSpPr>
        <p:spPr>
          <a:xfrm>
            <a:off x="11756577" y="64200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85099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2724E-D844-72A4-F679-8F93420B1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BCD0-F482-04DF-33B7-D6BC0B1A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4000" dirty="0"/>
            </a:br>
            <a:r>
              <a:rPr lang="en-US" sz="4000" dirty="0"/>
              <a:t>Full Logical Distillation Circuit</a:t>
            </a:r>
            <a:br>
              <a:rPr lang="en-US" sz="4000" i="1" dirty="0"/>
            </a:br>
            <a:endParaRPr lang="en-US" sz="40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FAABD-2058-6379-5B09-91EC0D9FB3AE}"/>
              </a:ext>
            </a:extLst>
          </p:cNvPr>
          <p:cNvSpPr txBox="1"/>
          <p:nvPr/>
        </p:nvSpPr>
        <p:spPr>
          <a:xfrm>
            <a:off x="1562063" y="4915192"/>
            <a:ext cx="8885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5. Complete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-to-Toffoli distillation circuit.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921209-A1A4-5FA2-45E2-4A340AE9A549}"/>
              </a:ext>
            </a:extLst>
          </p:cNvPr>
          <p:cNvSpPr/>
          <p:nvPr/>
        </p:nvSpPr>
        <p:spPr>
          <a:xfrm>
            <a:off x="5667009" y="2678181"/>
            <a:ext cx="675745" cy="483594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FE8172CF-EFE7-1873-BBA9-B8BFF7DA5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564" y="1827567"/>
            <a:ext cx="9526232" cy="28847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81DA64-3853-4875-E044-C0586D622511}"/>
              </a:ext>
            </a:extLst>
          </p:cNvPr>
          <p:cNvSpPr/>
          <p:nvPr/>
        </p:nvSpPr>
        <p:spPr>
          <a:xfrm>
            <a:off x="1562063" y="4179744"/>
            <a:ext cx="457930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32F092-F97E-8EE1-3470-75E6CE173629}"/>
              </a:ext>
            </a:extLst>
          </p:cNvPr>
          <p:cNvSpPr/>
          <p:nvPr/>
        </p:nvSpPr>
        <p:spPr>
          <a:xfrm>
            <a:off x="1562063" y="3224559"/>
            <a:ext cx="457930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EC5A51-F930-AFC4-0812-F14D497AFE2D}"/>
              </a:ext>
            </a:extLst>
          </p:cNvPr>
          <p:cNvSpPr/>
          <p:nvPr/>
        </p:nvSpPr>
        <p:spPr>
          <a:xfrm>
            <a:off x="2761867" y="2752893"/>
            <a:ext cx="457930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046381-0E91-CD75-95BA-68952D213FFC}"/>
              </a:ext>
            </a:extLst>
          </p:cNvPr>
          <p:cNvSpPr/>
          <p:nvPr/>
        </p:nvSpPr>
        <p:spPr>
          <a:xfrm>
            <a:off x="2761867" y="3696226"/>
            <a:ext cx="457930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CE4A9F-D4C6-DEA2-8408-55D4F2A3FE0F}"/>
              </a:ext>
            </a:extLst>
          </p:cNvPr>
          <p:cNvSpPr/>
          <p:nvPr/>
        </p:nvSpPr>
        <p:spPr>
          <a:xfrm>
            <a:off x="5254155" y="2752893"/>
            <a:ext cx="457930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0909AB-1983-46B4-7C50-20F8B1AA4629}"/>
              </a:ext>
            </a:extLst>
          </p:cNvPr>
          <p:cNvSpPr/>
          <p:nvPr/>
        </p:nvSpPr>
        <p:spPr>
          <a:xfrm>
            <a:off x="5254155" y="3696226"/>
            <a:ext cx="457930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0A3B60-9A85-E97C-D1DC-5501A1E18314}"/>
              </a:ext>
            </a:extLst>
          </p:cNvPr>
          <p:cNvSpPr/>
          <p:nvPr/>
        </p:nvSpPr>
        <p:spPr>
          <a:xfrm>
            <a:off x="7870836" y="2752893"/>
            <a:ext cx="457930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2D1261-7631-6CB1-6954-E3A08964F7AA}"/>
              </a:ext>
            </a:extLst>
          </p:cNvPr>
          <p:cNvSpPr/>
          <p:nvPr/>
        </p:nvSpPr>
        <p:spPr>
          <a:xfrm>
            <a:off x="7870836" y="3696226"/>
            <a:ext cx="457930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9CDE89-103A-02D7-06D6-6261ECFB9627}"/>
              </a:ext>
            </a:extLst>
          </p:cNvPr>
          <p:cNvSpPr txBox="1"/>
          <p:nvPr/>
        </p:nvSpPr>
        <p:spPr>
          <a:xfrm>
            <a:off x="11756577" y="64200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36121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64D46-B511-5667-F330-44D2B37DB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4A1E-82EF-34C0-47AC-CCED6851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4000" dirty="0"/>
            </a:br>
            <a:r>
              <a:rPr lang="en-US" sz="4000" dirty="0"/>
              <a:t>Full Logical Distillation Circuit</a:t>
            </a:r>
            <a:br>
              <a:rPr lang="en-US" sz="4000" i="1" dirty="0"/>
            </a:br>
            <a:endParaRPr lang="en-US" sz="40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E4BC99-271F-F648-252C-4200886F58F1}"/>
              </a:ext>
            </a:extLst>
          </p:cNvPr>
          <p:cNvSpPr txBox="1"/>
          <p:nvPr/>
        </p:nvSpPr>
        <p:spPr>
          <a:xfrm>
            <a:off x="1562063" y="4915192"/>
            <a:ext cx="8885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5. Complete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-to-Toffoli distillation circuit.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E79E57-82AA-809C-BDF8-1CAC1BA66ED4}"/>
              </a:ext>
            </a:extLst>
          </p:cNvPr>
          <p:cNvSpPr/>
          <p:nvPr/>
        </p:nvSpPr>
        <p:spPr>
          <a:xfrm>
            <a:off x="5667009" y="2678181"/>
            <a:ext cx="675745" cy="483594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D2A79830-5793-F16D-8EF8-213129A5B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564" y="1827567"/>
            <a:ext cx="9526232" cy="28847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790499-AD97-282F-B7B1-2E6BE99697CF}"/>
              </a:ext>
            </a:extLst>
          </p:cNvPr>
          <p:cNvSpPr/>
          <p:nvPr/>
        </p:nvSpPr>
        <p:spPr>
          <a:xfrm>
            <a:off x="1562063" y="4179744"/>
            <a:ext cx="457930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32A47-65FA-B21F-6B4C-B222400D35E2}"/>
              </a:ext>
            </a:extLst>
          </p:cNvPr>
          <p:cNvSpPr/>
          <p:nvPr/>
        </p:nvSpPr>
        <p:spPr>
          <a:xfrm>
            <a:off x="1562063" y="3224559"/>
            <a:ext cx="457930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158769-10E5-010E-FA79-479FD062F30D}"/>
              </a:ext>
            </a:extLst>
          </p:cNvPr>
          <p:cNvSpPr/>
          <p:nvPr/>
        </p:nvSpPr>
        <p:spPr>
          <a:xfrm>
            <a:off x="2761867" y="2752893"/>
            <a:ext cx="457930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B75BF-5363-7B0A-E090-00EE29B2F1D0}"/>
              </a:ext>
            </a:extLst>
          </p:cNvPr>
          <p:cNvSpPr/>
          <p:nvPr/>
        </p:nvSpPr>
        <p:spPr>
          <a:xfrm>
            <a:off x="2761867" y="3696226"/>
            <a:ext cx="457930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5DBC2F-CD82-74E2-432F-159B17617615}"/>
              </a:ext>
            </a:extLst>
          </p:cNvPr>
          <p:cNvSpPr/>
          <p:nvPr/>
        </p:nvSpPr>
        <p:spPr>
          <a:xfrm>
            <a:off x="5254155" y="2752893"/>
            <a:ext cx="457930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7EC729-3897-28B8-4CE0-E9FFF35DC39A}"/>
              </a:ext>
            </a:extLst>
          </p:cNvPr>
          <p:cNvSpPr/>
          <p:nvPr/>
        </p:nvSpPr>
        <p:spPr>
          <a:xfrm>
            <a:off x="5254155" y="3696226"/>
            <a:ext cx="457930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A76153-0598-35BE-1AB8-F36FFAF7E0B7}"/>
              </a:ext>
            </a:extLst>
          </p:cNvPr>
          <p:cNvSpPr/>
          <p:nvPr/>
        </p:nvSpPr>
        <p:spPr>
          <a:xfrm>
            <a:off x="7870836" y="2752893"/>
            <a:ext cx="457930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0BC9B6-5991-0A96-0051-AD0670944C7E}"/>
              </a:ext>
            </a:extLst>
          </p:cNvPr>
          <p:cNvSpPr/>
          <p:nvPr/>
        </p:nvSpPr>
        <p:spPr>
          <a:xfrm>
            <a:off x="7870836" y="3696226"/>
            <a:ext cx="457930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D026BC-5B3F-17EE-544B-965D287C3BBD}"/>
                  </a:ext>
                </a:extLst>
              </p:cNvPr>
              <p:cNvSpPr txBox="1"/>
              <p:nvPr/>
            </p:nvSpPr>
            <p:spPr>
              <a:xfrm>
                <a:off x="10912611" y="3039893"/>
                <a:ext cx="11083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1800" dirty="0">
                              <a:latin typeface="Cambria Math" panose="02040503050406030204" pitchFamily="18" charset="0"/>
                            </a:rPr>
                            <m:t>Toffoli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D026BC-5B3F-17EE-544B-965D287C3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2611" y="3039893"/>
                <a:ext cx="110836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9C7E67C-5227-2122-7974-9ACC9AD4F234}"/>
              </a:ext>
            </a:extLst>
          </p:cNvPr>
          <p:cNvSpPr/>
          <p:nvPr/>
        </p:nvSpPr>
        <p:spPr>
          <a:xfrm>
            <a:off x="11054455" y="3020118"/>
            <a:ext cx="805036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C3DDDF-EE22-BA8D-DF8F-2534D0881F7B}"/>
              </a:ext>
            </a:extLst>
          </p:cNvPr>
          <p:cNvSpPr txBox="1"/>
          <p:nvPr/>
        </p:nvSpPr>
        <p:spPr>
          <a:xfrm>
            <a:off x="11756577" y="64200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366327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74BF1-3C2D-C6EC-917B-AC3475515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DF5F-3216-091B-CDCB-38F14073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4000" dirty="0"/>
            </a:br>
            <a:r>
              <a:rPr lang="en-US" sz="4000" dirty="0"/>
              <a:t>Full Logical Distillation Circuit</a:t>
            </a:r>
            <a:br>
              <a:rPr lang="en-US" sz="4000" i="1" dirty="0"/>
            </a:br>
            <a:endParaRPr lang="en-US" sz="40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56CBA6-9E3A-E029-D88C-B418AD122D2E}"/>
              </a:ext>
            </a:extLst>
          </p:cNvPr>
          <p:cNvSpPr txBox="1"/>
          <p:nvPr/>
        </p:nvSpPr>
        <p:spPr>
          <a:xfrm>
            <a:off x="1562063" y="4915192"/>
            <a:ext cx="8885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5. Complete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-to-Toffoli distillation circuit.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90E38B-2DD1-2778-C3C6-D367F5CCB59A}"/>
              </a:ext>
            </a:extLst>
          </p:cNvPr>
          <p:cNvSpPr/>
          <p:nvPr/>
        </p:nvSpPr>
        <p:spPr>
          <a:xfrm>
            <a:off x="5667009" y="2678181"/>
            <a:ext cx="675745" cy="483594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C7F622C5-2F01-6EF2-07A4-02009B450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564" y="1827567"/>
            <a:ext cx="9526232" cy="28847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114F32-7F00-CC19-90CC-CD50BEB7CDE0}"/>
              </a:ext>
            </a:extLst>
          </p:cNvPr>
          <p:cNvSpPr/>
          <p:nvPr/>
        </p:nvSpPr>
        <p:spPr>
          <a:xfrm>
            <a:off x="1562063" y="4179744"/>
            <a:ext cx="457930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55C30E-1B2C-A724-EC43-7424DC1A40C8}"/>
              </a:ext>
            </a:extLst>
          </p:cNvPr>
          <p:cNvSpPr/>
          <p:nvPr/>
        </p:nvSpPr>
        <p:spPr>
          <a:xfrm>
            <a:off x="1562063" y="3224559"/>
            <a:ext cx="457930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56280-9A4A-EE8D-F29F-12C7FA4A71A7}"/>
              </a:ext>
            </a:extLst>
          </p:cNvPr>
          <p:cNvSpPr/>
          <p:nvPr/>
        </p:nvSpPr>
        <p:spPr>
          <a:xfrm>
            <a:off x="2761867" y="2752893"/>
            <a:ext cx="457930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6B2656-4991-9633-49A6-9678B56F9E9D}"/>
              </a:ext>
            </a:extLst>
          </p:cNvPr>
          <p:cNvSpPr/>
          <p:nvPr/>
        </p:nvSpPr>
        <p:spPr>
          <a:xfrm>
            <a:off x="2761867" y="3696226"/>
            <a:ext cx="457930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4D3BDF-6199-E35A-9815-4AE2481B6FC6}"/>
              </a:ext>
            </a:extLst>
          </p:cNvPr>
          <p:cNvSpPr/>
          <p:nvPr/>
        </p:nvSpPr>
        <p:spPr>
          <a:xfrm>
            <a:off x="5254155" y="2752893"/>
            <a:ext cx="457930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4376CC-91E8-1B68-49F6-12EBDACD3643}"/>
              </a:ext>
            </a:extLst>
          </p:cNvPr>
          <p:cNvSpPr/>
          <p:nvPr/>
        </p:nvSpPr>
        <p:spPr>
          <a:xfrm>
            <a:off x="5254155" y="3696226"/>
            <a:ext cx="457930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4B08F-AF97-F09A-E724-01CBAA51A95D}"/>
              </a:ext>
            </a:extLst>
          </p:cNvPr>
          <p:cNvSpPr/>
          <p:nvPr/>
        </p:nvSpPr>
        <p:spPr>
          <a:xfrm>
            <a:off x="7870836" y="2752893"/>
            <a:ext cx="457930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24B90-2DF3-5B38-AD26-F0D2F1347970}"/>
              </a:ext>
            </a:extLst>
          </p:cNvPr>
          <p:cNvSpPr/>
          <p:nvPr/>
        </p:nvSpPr>
        <p:spPr>
          <a:xfrm>
            <a:off x="7870836" y="3696226"/>
            <a:ext cx="457930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D5299B-DB35-B302-4683-DAEAF0921DCE}"/>
                  </a:ext>
                </a:extLst>
              </p:cNvPr>
              <p:cNvSpPr txBox="1"/>
              <p:nvPr/>
            </p:nvSpPr>
            <p:spPr>
              <a:xfrm>
                <a:off x="10912611" y="3039893"/>
                <a:ext cx="11083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1800" dirty="0">
                              <a:latin typeface="Cambria Math" panose="02040503050406030204" pitchFamily="18" charset="0"/>
                            </a:rPr>
                            <m:t>Toffoli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D5299B-DB35-B302-4683-DAEAF0921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2611" y="3039893"/>
                <a:ext cx="110836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8BDADCA-EA52-AB81-B3F8-DDE1F90F30ED}"/>
              </a:ext>
            </a:extLst>
          </p:cNvPr>
          <p:cNvSpPr/>
          <p:nvPr/>
        </p:nvSpPr>
        <p:spPr>
          <a:xfrm>
            <a:off x="11054455" y="3020118"/>
            <a:ext cx="805036" cy="408882"/>
          </a:xfrm>
          <a:prstGeom prst="rect">
            <a:avLst/>
          </a:prstGeom>
          <a:solidFill>
            <a:srgbClr val="A6CAE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11772063-7954-6CE7-E2FD-BDB232891B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93967" y="5637597"/>
                <a:ext cx="7421825" cy="526787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/>
                  <a:t>Outputs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Toffoli</m:t>
                        </m:r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|"/>
                        <m:endChr m:val="⟩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000</m:t>
                        </m:r>
                      </m:e>
                    </m:d>
                  </m:oMath>
                </a14:m>
                <a:r>
                  <a:rPr lang="en-US" sz="2400" dirty="0"/>
                  <a:t>+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111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r>
                  <a:rPr lang="en-US" sz="2400" dirty="0"/>
                  <a:t> that can be injected to realize a logical Toffoli gate</a:t>
                </a:r>
              </a:p>
            </p:txBody>
          </p:sp>
        </mc:Choice>
        <mc:Fallback xmlns="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11772063-7954-6CE7-E2FD-BDB232891B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93967" y="5637597"/>
                <a:ext cx="7421825" cy="526787"/>
              </a:xfrm>
              <a:blipFill>
                <a:blip r:embed="rId4"/>
                <a:stretch>
                  <a:fillRect l="-1195" t="-19048" b="-6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7D32DE9-7631-0B56-2A9C-0CD307E9C956}"/>
              </a:ext>
            </a:extLst>
          </p:cNvPr>
          <p:cNvSpPr txBox="1"/>
          <p:nvPr/>
        </p:nvSpPr>
        <p:spPr>
          <a:xfrm>
            <a:off x="11756577" y="64200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75467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82291D-5333-096D-E3DA-CDD845155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86C3C3-1AD5-E531-C606-715114A96DE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br>
                  <a:rPr lang="en-US" sz="3800" dirty="0"/>
                </a:br>
                <a:r>
                  <a:rPr lang="en-US" sz="3800" dirty="0"/>
                  <a:t>Reproducing </a:t>
                </a:r>
                <a14:m>
                  <m:oMath xmlns:m="http://schemas.openxmlformats.org/officeDocument/2006/math">
                    <m:r>
                      <a:rPr lang="en-US" sz="3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800" dirty="0"/>
                  <a:t>, </a:t>
                </a:r>
                <a14:m>
                  <m:oMath xmlns:m="http://schemas.openxmlformats.org/officeDocument/2006/math">
                    <m:r>
                      <a:rPr lang="en-US" sz="3800" i="1" dirty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3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3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800" dirty="0"/>
                  <a:t>, for the Logical Circuit</a:t>
                </a:r>
                <a:br>
                  <a:rPr lang="en-US" sz="3800" i="1" dirty="0"/>
                </a:br>
                <a:endParaRPr lang="en-US" sz="3800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86C3C3-1AD5-E531-C606-715114A96D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with red dots and a line&#10;&#10;AI-generated content may be incorrect.">
            <a:extLst>
              <a:ext uri="{FF2B5EF4-FFF2-40B4-BE49-F238E27FC236}">
                <a16:creationId xmlns:a16="http://schemas.microsoft.com/office/drawing/2014/main" id="{B8E1FF6E-E17C-1713-254D-1F8B505BE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35616"/>
            <a:ext cx="5013242" cy="324054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B81906-4B3F-CB31-1945-5B338034AB43}"/>
              </a:ext>
            </a:extLst>
          </p:cNvPr>
          <p:cNvSpPr txBox="1"/>
          <p:nvPr/>
        </p:nvSpPr>
        <p:spPr>
          <a:xfrm>
            <a:off x="4663412" y="1321356"/>
            <a:ext cx="2865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800" i="1" dirty="0">
                <a:cs typeface="Times New Roman" panose="02020603050405020304" pitchFamily="18" charset="0"/>
              </a:rPr>
              <a:t>Assuming perfect Cliffords!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950DF9-4BAF-59B3-2A28-4C328BF2BC94}"/>
              </a:ext>
            </a:extLst>
          </p:cNvPr>
          <p:cNvSpPr txBox="1"/>
          <p:nvPr/>
        </p:nvSpPr>
        <p:spPr>
          <a:xfrm>
            <a:off x="11756577" y="64200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777676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35CEBE-611D-8C7C-091B-0F53EF6F3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8B688B-18BE-5D4B-EB36-4F447D1B96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br>
                  <a:rPr lang="en-US" sz="3800" dirty="0"/>
                </a:br>
                <a:r>
                  <a:rPr lang="en-US" sz="3800" dirty="0"/>
                  <a:t>Reproducing </a:t>
                </a:r>
                <a14:m>
                  <m:oMath xmlns:m="http://schemas.openxmlformats.org/officeDocument/2006/math">
                    <m:r>
                      <a:rPr lang="en-US" sz="3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800" dirty="0"/>
                  <a:t>, </a:t>
                </a:r>
                <a14:m>
                  <m:oMath xmlns:m="http://schemas.openxmlformats.org/officeDocument/2006/math">
                    <m:r>
                      <a:rPr lang="en-US" sz="3800" i="1" dirty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3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3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800" dirty="0"/>
                  <a:t>, for the Logical Circuit</a:t>
                </a:r>
                <a:br>
                  <a:rPr lang="en-US" sz="3800" i="1" dirty="0"/>
                </a:br>
                <a:endParaRPr lang="en-US" sz="3800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8B688B-18BE-5D4B-EB36-4F447D1B9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with red dots and a line&#10;&#10;AI-generated content may be incorrect.">
            <a:extLst>
              <a:ext uri="{FF2B5EF4-FFF2-40B4-BE49-F238E27FC236}">
                <a16:creationId xmlns:a16="http://schemas.microsoft.com/office/drawing/2014/main" id="{E74E658D-13DD-D4CC-B915-2B3B2279D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35616"/>
            <a:ext cx="5013242" cy="324054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8BE56DE-FF0B-A329-81EF-087842DD5ABD}"/>
              </a:ext>
            </a:extLst>
          </p:cNvPr>
          <p:cNvGrpSpPr/>
          <p:nvPr/>
        </p:nvGrpSpPr>
        <p:grpSpPr>
          <a:xfrm>
            <a:off x="1739785" y="5421085"/>
            <a:ext cx="3210071" cy="1233791"/>
            <a:chOff x="4090737" y="1961452"/>
            <a:chExt cx="7636514" cy="2935095"/>
          </a:xfrm>
        </p:grpSpPr>
        <p:pic>
          <p:nvPicPr>
            <p:cNvPr id="7" name="Picture 6" descr="A diagram of a circuit&#10;&#10;AI-generated content may be incorrect.">
              <a:extLst>
                <a:ext uri="{FF2B5EF4-FFF2-40B4-BE49-F238E27FC236}">
                  <a16:creationId xmlns:a16="http://schemas.microsoft.com/office/drawing/2014/main" id="{41F6C038-9303-7C04-2341-A8FB98552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4296" r="13513" b="36789"/>
            <a:stretch>
              <a:fillRect/>
            </a:stretch>
          </p:blipFill>
          <p:spPr>
            <a:xfrm>
              <a:off x="4090737" y="1961452"/>
              <a:ext cx="7636514" cy="293509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3A9D30-447B-0AD5-6F6F-512EF3B4746A}"/>
                </a:ext>
              </a:extLst>
            </p:cNvPr>
            <p:cNvSpPr/>
            <p:nvPr/>
          </p:nvSpPr>
          <p:spPr>
            <a:xfrm>
              <a:off x="10424158" y="3472763"/>
              <a:ext cx="1044298" cy="11334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CA964AB-AA49-FFB4-C117-787CAD20BCFF}"/>
              </a:ext>
            </a:extLst>
          </p:cNvPr>
          <p:cNvSpPr txBox="1"/>
          <p:nvPr/>
        </p:nvSpPr>
        <p:spPr>
          <a:xfrm>
            <a:off x="4663412" y="1321356"/>
            <a:ext cx="2865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800" i="1" dirty="0">
                <a:cs typeface="Times New Roman" panose="02020603050405020304" pitchFamily="18" charset="0"/>
              </a:rPr>
              <a:t>Assuming perfect Cliffords!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B5C02-17D3-0C9A-4D42-BD8827C79FEC}"/>
              </a:ext>
            </a:extLst>
          </p:cNvPr>
          <p:cNvSpPr txBox="1"/>
          <p:nvPr/>
        </p:nvSpPr>
        <p:spPr>
          <a:xfrm>
            <a:off x="11756577" y="64200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161681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25F12E-5431-6AAA-1521-A95B6E080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4D2037-DC8B-266A-DCD9-00335AFD476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br>
                  <a:rPr lang="en-US" sz="3800" dirty="0"/>
                </a:br>
                <a:r>
                  <a:rPr lang="en-US" sz="3800" dirty="0"/>
                  <a:t>Reproducing </a:t>
                </a:r>
                <a14:m>
                  <m:oMath xmlns:m="http://schemas.openxmlformats.org/officeDocument/2006/math">
                    <m:r>
                      <a:rPr lang="en-US" sz="3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800" dirty="0"/>
                  <a:t>, </a:t>
                </a:r>
                <a14:m>
                  <m:oMath xmlns:m="http://schemas.openxmlformats.org/officeDocument/2006/math">
                    <m:r>
                      <a:rPr lang="en-US" sz="3800" i="1" dirty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3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3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800" dirty="0"/>
                  <a:t>, for the Logical Circuit</a:t>
                </a:r>
                <a:br>
                  <a:rPr lang="en-US" sz="3800" i="1" dirty="0"/>
                </a:br>
                <a:endParaRPr lang="en-US" sz="3800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4D2037-DC8B-266A-DCD9-00335AFD47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with red dots and a line&#10;&#10;AI-generated content may be incorrect.">
            <a:extLst>
              <a:ext uri="{FF2B5EF4-FFF2-40B4-BE49-F238E27FC236}">
                <a16:creationId xmlns:a16="http://schemas.microsoft.com/office/drawing/2014/main" id="{92F932E5-5FB0-B752-6AB6-1FC4817C7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35616"/>
            <a:ext cx="5013242" cy="324054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A graph with red dots&#10;&#10;AI-generated content may be incorrect.">
            <a:extLst>
              <a:ext uri="{FF2B5EF4-FFF2-40B4-BE49-F238E27FC236}">
                <a16:creationId xmlns:a16="http://schemas.microsoft.com/office/drawing/2014/main" id="{03205AAE-BC33-3E99-35C2-98ED18941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560" y="1935616"/>
            <a:ext cx="5013243" cy="32405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656D77F-E157-EBE5-607C-88393D731D34}"/>
              </a:ext>
            </a:extLst>
          </p:cNvPr>
          <p:cNvGrpSpPr/>
          <p:nvPr/>
        </p:nvGrpSpPr>
        <p:grpSpPr>
          <a:xfrm>
            <a:off x="1739785" y="5421085"/>
            <a:ext cx="3210071" cy="1233791"/>
            <a:chOff x="4090737" y="1961452"/>
            <a:chExt cx="7636514" cy="2935095"/>
          </a:xfrm>
        </p:grpSpPr>
        <p:pic>
          <p:nvPicPr>
            <p:cNvPr id="7" name="Picture 6" descr="A diagram of a circuit&#10;&#10;AI-generated content may be incorrect.">
              <a:extLst>
                <a:ext uri="{FF2B5EF4-FFF2-40B4-BE49-F238E27FC236}">
                  <a16:creationId xmlns:a16="http://schemas.microsoft.com/office/drawing/2014/main" id="{4EFC42D7-59C5-F2EB-0535-4C4EB4049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4296" r="13513" b="36789"/>
            <a:stretch>
              <a:fillRect/>
            </a:stretch>
          </p:blipFill>
          <p:spPr>
            <a:xfrm>
              <a:off x="4090737" y="1961452"/>
              <a:ext cx="7636514" cy="293509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6F6ED3-EDD2-2D4C-64DB-657FC381B509}"/>
                </a:ext>
              </a:extLst>
            </p:cNvPr>
            <p:cNvSpPr/>
            <p:nvPr/>
          </p:nvSpPr>
          <p:spPr>
            <a:xfrm>
              <a:off x="10424158" y="3472763"/>
              <a:ext cx="1044298" cy="11334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8D400EF-F058-375F-52FC-22BCF6245A85}"/>
              </a:ext>
            </a:extLst>
          </p:cNvPr>
          <p:cNvSpPr txBox="1"/>
          <p:nvPr/>
        </p:nvSpPr>
        <p:spPr>
          <a:xfrm>
            <a:off x="4663412" y="1321356"/>
            <a:ext cx="2865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800" i="1" dirty="0">
                <a:cs typeface="Times New Roman" panose="02020603050405020304" pitchFamily="18" charset="0"/>
              </a:rPr>
              <a:t>Assuming perfect Cliffords!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15D19-6549-7FA1-7C54-F7A560F23BDE}"/>
              </a:ext>
            </a:extLst>
          </p:cNvPr>
          <p:cNvSpPr txBox="1"/>
          <p:nvPr/>
        </p:nvSpPr>
        <p:spPr>
          <a:xfrm>
            <a:off x="11756577" y="64200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8904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E59E4-5709-802E-F102-AE051FCF3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3E51-E3B0-6387-64FC-8DFF9176C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653" y="1357082"/>
            <a:ext cx="10032694" cy="2387600"/>
          </a:xfrm>
        </p:spPr>
        <p:txBody>
          <a:bodyPr>
            <a:noAutofit/>
          </a:bodyPr>
          <a:lstStyle/>
          <a:p>
            <a:r>
              <a:rPr lang="en-US" sz="5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Ⅰ</a:t>
            </a:r>
            <a:r>
              <a:rPr lang="en-US" sz="5000" b="1" i="1" dirty="0"/>
              <a:t>. Introduction</a:t>
            </a:r>
          </a:p>
        </p:txBody>
      </p:sp>
    </p:spTree>
    <p:extLst>
      <p:ext uri="{BB962C8B-B14F-4D97-AF65-F5344CB8AC3E}">
        <p14:creationId xmlns:p14="http://schemas.microsoft.com/office/powerpoint/2010/main" val="122971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F63213-0B31-09BE-7E1A-2C9307A99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70E7A6-B4B7-DD29-5543-C8B7159168E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br>
                  <a:rPr lang="en-US" sz="3800" dirty="0"/>
                </a:br>
                <a:r>
                  <a:rPr lang="en-US" sz="3800" dirty="0"/>
                  <a:t>Reproducing </a:t>
                </a:r>
                <a14:m>
                  <m:oMath xmlns:m="http://schemas.openxmlformats.org/officeDocument/2006/math">
                    <m:r>
                      <a:rPr lang="en-US" sz="3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800" dirty="0"/>
                  <a:t>, </a:t>
                </a:r>
                <a14:m>
                  <m:oMath xmlns:m="http://schemas.openxmlformats.org/officeDocument/2006/math">
                    <m:r>
                      <a:rPr lang="en-US" sz="3800" i="1" dirty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3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3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800" dirty="0"/>
                  <a:t>, for the Logical Circuit</a:t>
                </a:r>
                <a:br>
                  <a:rPr lang="en-US" sz="3800" i="1" dirty="0"/>
                </a:br>
                <a:endParaRPr lang="en-US" sz="3800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70E7A6-B4B7-DD29-5543-C8B7159168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with red dots and a line&#10;&#10;AI-generated content may be incorrect.">
            <a:extLst>
              <a:ext uri="{FF2B5EF4-FFF2-40B4-BE49-F238E27FC236}">
                <a16:creationId xmlns:a16="http://schemas.microsoft.com/office/drawing/2014/main" id="{3832FAC3-6CCD-D423-24B9-5CA25E8EC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35616"/>
            <a:ext cx="5013242" cy="324054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A graph with red dots&#10;&#10;AI-generated content may be incorrect.">
            <a:extLst>
              <a:ext uri="{FF2B5EF4-FFF2-40B4-BE49-F238E27FC236}">
                <a16:creationId xmlns:a16="http://schemas.microsoft.com/office/drawing/2014/main" id="{EAD2C71D-BD20-824F-E27F-CA1E734F9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560" y="1935616"/>
            <a:ext cx="5013243" cy="32405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307B132-5F64-C281-B76F-CF054573DE02}"/>
              </a:ext>
            </a:extLst>
          </p:cNvPr>
          <p:cNvGrpSpPr/>
          <p:nvPr/>
        </p:nvGrpSpPr>
        <p:grpSpPr>
          <a:xfrm>
            <a:off x="1739785" y="5421085"/>
            <a:ext cx="3210071" cy="1233791"/>
            <a:chOff x="4090737" y="1961452"/>
            <a:chExt cx="7636514" cy="2935095"/>
          </a:xfrm>
        </p:grpSpPr>
        <p:pic>
          <p:nvPicPr>
            <p:cNvPr id="7" name="Picture 6" descr="A diagram of a circuit&#10;&#10;AI-generated content may be incorrect.">
              <a:extLst>
                <a:ext uri="{FF2B5EF4-FFF2-40B4-BE49-F238E27FC236}">
                  <a16:creationId xmlns:a16="http://schemas.microsoft.com/office/drawing/2014/main" id="{8C061A25-E726-D1B3-D05F-EABFDE2F3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4296" r="13513" b="36789"/>
            <a:stretch>
              <a:fillRect/>
            </a:stretch>
          </p:blipFill>
          <p:spPr>
            <a:xfrm>
              <a:off x="4090737" y="1961452"/>
              <a:ext cx="7636514" cy="293509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9155B2-2E0A-CDE3-285A-A627641B1891}"/>
                </a:ext>
              </a:extLst>
            </p:cNvPr>
            <p:cNvSpPr/>
            <p:nvPr/>
          </p:nvSpPr>
          <p:spPr>
            <a:xfrm>
              <a:off x="10424158" y="3472763"/>
              <a:ext cx="1044298" cy="11334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734C59E-9C7A-CE76-B6E0-D027CD80C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1442" y="5529590"/>
            <a:ext cx="5721397" cy="526787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1800" dirty="0"/>
              <a:t>Confirms our circuit is implemented correctly, but…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F03FBD-AA34-579E-C18E-38A0D32D00F6}"/>
              </a:ext>
            </a:extLst>
          </p:cNvPr>
          <p:cNvSpPr txBox="1"/>
          <p:nvPr/>
        </p:nvSpPr>
        <p:spPr>
          <a:xfrm>
            <a:off x="4663412" y="1321356"/>
            <a:ext cx="2865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800" i="1" dirty="0">
                <a:cs typeface="Times New Roman" panose="02020603050405020304" pitchFamily="18" charset="0"/>
              </a:rPr>
              <a:t>Assuming perfect Cliffords!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267AA-C50B-0835-5C2D-C4F18B0CB682}"/>
              </a:ext>
            </a:extLst>
          </p:cNvPr>
          <p:cNvSpPr txBox="1"/>
          <p:nvPr/>
        </p:nvSpPr>
        <p:spPr>
          <a:xfrm>
            <a:off x="11756577" y="64200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888272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2ED396-F723-5BA4-0A29-664127902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A936B9-FBF9-3342-B65B-B44E99994BE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br>
                  <a:rPr lang="en-US" sz="3800" dirty="0"/>
                </a:br>
                <a:r>
                  <a:rPr lang="en-US" sz="3800" dirty="0"/>
                  <a:t>Reproducing </a:t>
                </a:r>
                <a14:m>
                  <m:oMath xmlns:m="http://schemas.openxmlformats.org/officeDocument/2006/math">
                    <m:r>
                      <a:rPr lang="en-US" sz="3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800" dirty="0"/>
                  <a:t>, </a:t>
                </a:r>
                <a14:m>
                  <m:oMath xmlns:m="http://schemas.openxmlformats.org/officeDocument/2006/math">
                    <m:r>
                      <a:rPr lang="en-US" sz="3800" i="1" dirty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3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3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800" dirty="0"/>
                  <a:t>, for the Logical Circuit</a:t>
                </a:r>
                <a:br>
                  <a:rPr lang="en-US" sz="3800" i="1" dirty="0"/>
                </a:br>
                <a:endParaRPr lang="en-US" sz="3800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A936B9-FBF9-3342-B65B-B44E99994B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with red dots and a line&#10;&#10;AI-generated content may be incorrect.">
            <a:extLst>
              <a:ext uri="{FF2B5EF4-FFF2-40B4-BE49-F238E27FC236}">
                <a16:creationId xmlns:a16="http://schemas.microsoft.com/office/drawing/2014/main" id="{4A3B67A0-04AC-AE4C-2200-3DBF60331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35616"/>
            <a:ext cx="5013242" cy="324054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A graph with red dots&#10;&#10;AI-generated content may be incorrect.">
            <a:extLst>
              <a:ext uri="{FF2B5EF4-FFF2-40B4-BE49-F238E27FC236}">
                <a16:creationId xmlns:a16="http://schemas.microsoft.com/office/drawing/2014/main" id="{BBD83FD0-B36E-BABF-521D-115DE78A3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560" y="1935616"/>
            <a:ext cx="5013243" cy="32405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4D97152-D72A-7A66-8423-338AE090B875}"/>
              </a:ext>
            </a:extLst>
          </p:cNvPr>
          <p:cNvGrpSpPr/>
          <p:nvPr/>
        </p:nvGrpSpPr>
        <p:grpSpPr>
          <a:xfrm>
            <a:off x="1739785" y="5421085"/>
            <a:ext cx="3210071" cy="1233791"/>
            <a:chOff x="4090737" y="1961452"/>
            <a:chExt cx="7636514" cy="2935095"/>
          </a:xfrm>
        </p:grpSpPr>
        <p:pic>
          <p:nvPicPr>
            <p:cNvPr id="7" name="Picture 6" descr="A diagram of a circuit&#10;&#10;AI-generated content may be incorrect.">
              <a:extLst>
                <a:ext uri="{FF2B5EF4-FFF2-40B4-BE49-F238E27FC236}">
                  <a16:creationId xmlns:a16="http://schemas.microsoft.com/office/drawing/2014/main" id="{9A70F00F-ECBE-AB13-18D0-CBBE0A971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4296" r="13513" b="36789"/>
            <a:stretch>
              <a:fillRect/>
            </a:stretch>
          </p:blipFill>
          <p:spPr>
            <a:xfrm>
              <a:off x="4090737" y="1961452"/>
              <a:ext cx="7636514" cy="293509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C7B015-3106-810D-FA42-EF1A7D6344CC}"/>
                </a:ext>
              </a:extLst>
            </p:cNvPr>
            <p:cNvSpPr/>
            <p:nvPr/>
          </p:nvSpPr>
          <p:spPr>
            <a:xfrm>
              <a:off x="10424158" y="3472763"/>
              <a:ext cx="1044298" cy="11334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90F21BD-FD05-E3A1-D7E8-7ABB64138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1442" y="5529590"/>
            <a:ext cx="5721397" cy="526787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1800" dirty="0"/>
              <a:t>Confirms our circuit is implemented correctly, but…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931AA8A-CF60-08B6-371B-E9D20A2E25DD}"/>
              </a:ext>
            </a:extLst>
          </p:cNvPr>
          <p:cNvSpPr txBox="1">
            <a:spLocks/>
          </p:cNvSpPr>
          <p:nvPr/>
        </p:nvSpPr>
        <p:spPr>
          <a:xfrm>
            <a:off x="7612161" y="6056377"/>
            <a:ext cx="1887415" cy="526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800" dirty="0"/>
              <a:t>when is it useful?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7F07EC-E973-C7E4-1092-C7FF0CAD1074}"/>
              </a:ext>
            </a:extLst>
          </p:cNvPr>
          <p:cNvSpPr txBox="1"/>
          <p:nvPr/>
        </p:nvSpPr>
        <p:spPr>
          <a:xfrm>
            <a:off x="4663412" y="1321356"/>
            <a:ext cx="2865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800" i="1" dirty="0">
                <a:cs typeface="Times New Roman" panose="02020603050405020304" pitchFamily="18" charset="0"/>
              </a:rPr>
              <a:t>Assuming perfect Cliffords!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D9968B-807A-7C5D-B6CB-7734A1097CE1}"/>
              </a:ext>
            </a:extLst>
          </p:cNvPr>
          <p:cNvSpPr txBox="1"/>
          <p:nvPr/>
        </p:nvSpPr>
        <p:spPr>
          <a:xfrm>
            <a:off x="11756577" y="64200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766854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3DA035-9208-A5E1-DD8D-D5D3E6872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AAEA5-AD26-5170-4BE1-8A21075CA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800" dirty="0"/>
            </a:br>
            <a:r>
              <a:rPr lang="en-US" sz="3800" dirty="0"/>
              <a:t>Undetected Error Probability, a Closer Examination</a:t>
            </a:r>
            <a:br>
              <a:rPr lang="en-US" sz="3800" i="1" dirty="0"/>
            </a:br>
            <a:endParaRPr lang="en-US" sz="3800" i="1" dirty="0"/>
          </a:p>
        </p:txBody>
      </p:sp>
      <p:pic>
        <p:nvPicPr>
          <p:cNvPr id="6" name="Picture 5" descr="A graph with red dots&#10;&#10;AI-generated content may be incorrect.">
            <a:extLst>
              <a:ext uri="{FF2B5EF4-FFF2-40B4-BE49-F238E27FC236}">
                <a16:creationId xmlns:a16="http://schemas.microsoft.com/office/drawing/2014/main" id="{5534F89F-938C-FBFA-39CC-967422DD7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99" y="1690688"/>
            <a:ext cx="6615002" cy="42759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41BB21-8EC7-A54B-72DF-F1DB67DCC069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775978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7A60AF-5D7D-8258-6492-742012EC5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DFBC4-C070-F7EC-322C-358B33CDB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800" dirty="0"/>
            </a:br>
            <a:r>
              <a:rPr lang="en-US" sz="3800" dirty="0"/>
              <a:t>Undetected Error Probability, a Closer Examination</a:t>
            </a:r>
            <a:br>
              <a:rPr lang="en-US" sz="3800" i="1" dirty="0"/>
            </a:br>
            <a:endParaRPr lang="en-US" sz="3800" i="1" dirty="0"/>
          </a:p>
        </p:txBody>
      </p:sp>
      <p:pic>
        <p:nvPicPr>
          <p:cNvPr id="6" name="Picture 5" descr="A graph with red dots&#10;&#10;AI-generated content may be incorrect.">
            <a:extLst>
              <a:ext uri="{FF2B5EF4-FFF2-40B4-BE49-F238E27FC236}">
                <a16:creationId xmlns:a16="http://schemas.microsoft.com/office/drawing/2014/main" id="{55C64CBA-3090-2357-3425-27A37319B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99" y="1690688"/>
            <a:ext cx="6615002" cy="42759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 descr="A graph with a line and a red dotted line&#10;&#10;AI-generated content may be incorrect.">
            <a:extLst>
              <a:ext uri="{FF2B5EF4-FFF2-40B4-BE49-F238E27FC236}">
                <a16:creationId xmlns:a16="http://schemas.microsoft.com/office/drawing/2014/main" id="{AB982DA9-3A6B-B1FE-C6AF-594C46476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499" y="1690687"/>
            <a:ext cx="6615002" cy="42759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AD8FB5-EC14-2BC7-D3CE-6EE7615DB8A9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185568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D70968-5EF9-5D54-46CC-07B259948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322B-3C6E-BADC-1572-A84B81D65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800" dirty="0"/>
            </a:br>
            <a:r>
              <a:rPr lang="en-US" sz="3800" dirty="0"/>
              <a:t>Undetected Error Probability, a Closer Examination</a:t>
            </a:r>
            <a:br>
              <a:rPr lang="en-US" sz="3800" i="1" dirty="0"/>
            </a:br>
            <a:endParaRPr lang="en-US" sz="3800" i="1" dirty="0"/>
          </a:p>
        </p:txBody>
      </p:sp>
      <p:pic>
        <p:nvPicPr>
          <p:cNvPr id="6" name="Picture 5" descr="A graph with red dots&#10;&#10;AI-generated content may be incorrect.">
            <a:extLst>
              <a:ext uri="{FF2B5EF4-FFF2-40B4-BE49-F238E27FC236}">
                <a16:creationId xmlns:a16="http://schemas.microsoft.com/office/drawing/2014/main" id="{54A795CB-8D5D-07B0-6F0E-5E461E840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99" y="1690688"/>
            <a:ext cx="6615002" cy="42759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 descr="A graph with a line and a red dotted line&#10;&#10;AI-generated content may be incorrect.">
            <a:extLst>
              <a:ext uri="{FF2B5EF4-FFF2-40B4-BE49-F238E27FC236}">
                <a16:creationId xmlns:a16="http://schemas.microsoft.com/office/drawing/2014/main" id="{4AA90885-5625-1B1E-13BA-2D75326D4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499" y="1690687"/>
            <a:ext cx="6615002" cy="42759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D97071-316C-37CA-15F7-D5592DD7F0E2}"/>
              </a:ext>
            </a:extLst>
          </p:cNvPr>
          <p:cNvSpPr/>
          <p:nvPr/>
        </p:nvSpPr>
        <p:spPr>
          <a:xfrm>
            <a:off x="3587262" y="4677509"/>
            <a:ext cx="1090246" cy="63807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5D6EC9-F3DB-9966-48A3-5F3AFD843D7C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726687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5108EF-883D-F243-F889-6369820EA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7517-F268-542D-86D9-3285FD495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800" dirty="0"/>
            </a:br>
            <a:r>
              <a:rPr lang="en-US" sz="3800" dirty="0"/>
              <a:t>Undetected Error Probability, a Closer Examination</a:t>
            </a:r>
            <a:br>
              <a:rPr lang="en-US" sz="3800" i="1" dirty="0"/>
            </a:br>
            <a:endParaRPr lang="en-US" sz="3800" i="1" dirty="0"/>
          </a:p>
        </p:txBody>
      </p:sp>
      <p:pic>
        <p:nvPicPr>
          <p:cNvPr id="6" name="Picture 5" descr="A graph with red dots&#10;&#10;AI-generated content may be incorrect.">
            <a:extLst>
              <a:ext uri="{FF2B5EF4-FFF2-40B4-BE49-F238E27FC236}">
                <a16:creationId xmlns:a16="http://schemas.microsoft.com/office/drawing/2014/main" id="{58E624EB-D00B-E8A1-7D77-0461AAC88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99" y="1690688"/>
            <a:ext cx="6615002" cy="42759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 descr="A graph with a line and a red dotted line&#10;&#10;AI-generated content may be incorrect.">
            <a:extLst>
              <a:ext uri="{FF2B5EF4-FFF2-40B4-BE49-F238E27FC236}">
                <a16:creationId xmlns:a16="http://schemas.microsoft.com/office/drawing/2014/main" id="{24AD2981-226D-EB97-C65A-40437BD08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499" y="1690687"/>
            <a:ext cx="6615002" cy="42759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49435B-4273-485C-CE06-D879F62B310F}"/>
              </a:ext>
            </a:extLst>
          </p:cNvPr>
          <p:cNvSpPr/>
          <p:nvPr/>
        </p:nvSpPr>
        <p:spPr>
          <a:xfrm>
            <a:off x="3587262" y="4677509"/>
            <a:ext cx="1090246" cy="63807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5" name="Picture 4" descr="A graph with a line and red dots&#10;&#10;AI-generated content may be incorrect.">
            <a:extLst>
              <a:ext uri="{FF2B5EF4-FFF2-40B4-BE49-F238E27FC236}">
                <a16:creationId xmlns:a16="http://schemas.microsoft.com/office/drawing/2014/main" id="{E6DD6357-8677-5873-4D16-A0CCFA963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499" y="1690686"/>
            <a:ext cx="6615002" cy="42759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2754D6-F84A-2CF4-DA2F-7BD62EA74030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002707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7861AA-02F3-8F7B-36FF-256E9D2CE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F1C5F-B26E-6E8D-940E-B64CD1605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800" dirty="0"/>
            </a:br>
            <a:r>
              <a:rPr lang="en-US" sz="3800" dirty="0"/>
              <a:t>Undetected Error Probability, a Closer Examination</a:t>
            </a:r>
            <a:br>
              <a:rPr lang="en-US" sz="3800" i="1" dirty="0"/>
            </a:br>
            <a:endParaRPr lang="en-US" sz="3800" i="1" dirty="0"/>
          </a:p>
        </p:txBody>
      </p:sp>
      <p:pic>
        <p:nvPicPr>
          <p:cNvPr id="6" name="Picture 5" descr="A graph with red dots&#10;&#10;AI-generated content may be incorrect.">
            <a:extLst>
              <a:ext uri="{FF2B5EF4-FFF2-40B4-BE49-F238E27FC236}">
                <a16:creationId xmlns:a16="http://schemas.microsoft.com/office/drawing/2014/main" id="{90E630FA-15BB-0116-FEC1-56B32383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99" y="1690688"/>
            <a:ext cx="6615002" cy="42759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 descr="A graph with a line and a red dotted line&#10;&#10;AI-generated content may be incorrect.">
            <a:extLst>
              <a:ext uri="{FF2B5EF4-FFF2-40B4-BE49-F238E27FC236}">
                <a16:creationId xmlns:a16="http://schemas.microsoft.com/office/drawing/2014/main" id="{D91C5517-93A6-376D-E87C-58E4E4DCB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499" y="1690687"/>
            <a:ext cx="6615002" cy="42759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A36AF-64F5-D95A-2F21-AB19327D09DD}"/>
              </a:ext>
            </a:extLst>
          </p:cNvPr>
          <p:cNvSpPr/>
          <p:nvPr/>
        </p:nvSpPr>
        <p:spPr>
          <a:xfrm>
            <a:off x="3587262" y="4677509"/>
            <a:ext cx="1090246" cy="63807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5" name="Picture 4" descr="A graph with a line and red dots&#10;&#10;AI-generated content may be incorrect.">
            <a:extLst>
              <a:ext uri="{FF2B5EF4-FFF2-40B4-BE49-F238E27FC236}">
                <a16:creationId xmlns:a16="http://schemas.microsoft.com/office/drawing/2014/main" id="{450DA24D-3448-AE77-5794-7EC3DED4C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499" y="1690686"/>
            <a:ext cx="6615002" cy="4275916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F50AAD5-1FDB-C098-18BE-B0A051B58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613" y="6229481"/>
            <a:ext cx="1936774" cy="526787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1800" i="1" dirty="0"/>
              <a:t>More on this later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36C293-CF2D-E4E0-C309-774E0F1598FA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815106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EFBAA-6187-2469-E42B-B049AD88C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question mark and lines&#10;&#10;AI-generated content may be incorrect.">
            <a:extLst>
              <a:ext uri="{FF2B5EF4-FFF2-40B4-BE49-F238E27FC236}">
                <a16:creationId xmlns:a16="http://schemas.microsoft.com/office/drawing/2014/main" id="{B6569F29-4D40-D5C7-0DA1-3D74B329C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369" y="3391922"/>
            <a:ext cx="640559" cy="7532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0C7525-3153-2D9D-DB1E-5E59ABAD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Recall Research Question and Outline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2F8A56-90A2-9E5C-96FC-5C0E736C8336}"/>
              </a:ext>
            </a:extLst>
          </p:cNvPr>
          <p:cNvSpPr/>
          <p:nvPr/>
        </p:nvSpPr>
        <p:spPr>
          <a:xfrm>
            <a:off x="1704390" y="1871604"/>
            <a:ext cx="3316516" cy="3793917"/>
          </a:xfrm>
          <a:prstGeom prst="rect">
            <a:avLst/>
          </a:prstGeom>
          <a:solidFill>
            <a:srgbClr val="FFD579">
              <a:alpha val="2020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D579"/>
              </a:solidFill>
              <a:highlight>
                <a:srgbClr val="FFD579"/>
              </a:highlight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9DAF1EE-230A-A74A-86E2-FFBF03133D5B}"/>
              </a:ext>
            </a:extLst>
          </p:cNvPr>
          <p:cNvSpPr txBox="1">
            <a:spLocks/>
          </p:cNvSpPr>
          <p:nvPr/>
        </p:nvSpPr>
        <p:spPr>
          <a:xfrm>
            <a:off x="2114918" y="4740928"/>
            <a:ext cx="2750098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Fully encoded circuit with base code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1DD1613-1A34-3A98-3743-3742C5F45BDA}"/>
              </a:ext>
            </a:extLst>
          </p:cNvPr>
          <p:cNvSpPr txBox="1">
            <a:spLocks/>
          </p:cNvSpPr>
          <p:nvPr/>
        </p:nvSpPr>
        <p:spPr>
          <a:xfrm>
            <a:off x="2023373" y="2318149"/>
            <a:ext cx="3054750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Logical circuit with effective error channels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D11EF-F18E-6499-2A12-833429956459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934558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DBEE6-7020-1F6B-5B64-19AE91B38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question mark and lines&#10;&#10;AI-generated content may be incorrect.">
            <a:extLst>
              <a:ext uri="{FF2B5EF4-FFF2-40B4-BE49-F238E27FC236}">
                <a16:creationId xmlns:a16="http://schemas.microsoft.com/office/drawing/2014/main" id="{0443CA9B-42E0-F41A-3265-76498C126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369" y="3391922"/>
            <a:ext cx="640559" cy="7532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F5D445-8C90-2D4F-57F7-E31EBDCC3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Recall Research Question and Outline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3E5708-F5C6-004F-CF6E-92E91A267AB0}"/>
              </a:ext>
            </a:extLst>
          </p:cNvPr>
          <p:cNvSpPr/>
          <p:nvPr/>
        </p:nvSpPr>
        <p:spPr>
          <a:xfrm>
            <a:off x="1704390" y="1871604"/>
            <a:ext cx="3316516" cy="3793917"/>
          </a:xfrm>
          <a:prstGeom prst="rect">
            <a:avLst/>
          </a:prstGeom>
          <a:solidFill>
            <a:srgbClr val="FFD579">
              <a:alpha val="2020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D579"/>
              </a:solidFill>
              <a:highlight>
                <a:srgbClr val="FFD579"/>
              </a:highlight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50EF84A-F675-8073-3945-382DE36B2B8E}"/>
              </a:ext>
            </a:extLst>
          </p:cNvPr>
          <p:cNvSpPr txBox="1">
            <a:spLocks/>
          </p:cNvSpPr>
          <p:nvPr/>
        </p:nvSpPr>
        <p:spPr>
          <a:xfrm>
            <a:off x="2114918" y="4740928"/>
            <a:ext cx="2750098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Fully encoded circuit with base code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2343699-B2A8-9CF1-91A1-3723F6EC8F7F}"/>
              </a:ext>
            </a:extLst>
          </p:cNvPr>
          <p:cNvSpPr txBox="1">
            <a:spLocks/>
          </p:cNvSpPr>
          <p:nvPr/>
        </p:nvSpPr>
        <p:spPr>
          <a:xfrm>
            <a:off x="2023373" y="2318149"/>
            <a:ext cx="3054750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Logical circuit with effective error channels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6F13020-5D34-658B-16D5-7D6B27A0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102" y="2739032"/>
            <a:ext cx="4284615" cy="2001896"/>
          </a:xfr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/>
              <a:t>Logical circuit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/>
              <a:t>Encoding our logical circuit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/>
              <a:t>Constructing our effective error channels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11379-2A2A-C397-0B56-7CA825600613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7453622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B786E-27F2-6582-DD2B-88A3DA46C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question mark and lines&#10;&#10;AI-generated content may be incorrect.">
            <a:extLst>
              <a:ext uri="{FF2B5EF4-FFF2-40B4-BE49-F238E27FC236}">
                <a16:creationId xmlns:a16="http://schemas.microsoft.com/office/drawing/2014/main" id="{7ED42A10-3287-21E7-C503-CE2940B34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369" y="3391922"/>
            <a:ext cx="640559" cy="7532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C89AE5-5AEC-F961-E998-56CE9A632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Recall Research Question and Outline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2F3974-C02A-57FD-90AD-99987B2162D8}"/>
              </a:ext>
            </a:extLst>
          </p:cNvPr>
          <p:cNvSpPr/>
          <p:nvPr/>
        </p:nvSpPr>
        <p:spPr>
          <a:xfrm>
            <a:off x="1704390" y="1871604"/>
            <a:ext cx="3316516" cy="3793917"/>
          </a:xfrm>
          <a:prstGeom prst="rect">
            <a:avLst/>
          </a:prstGeom>
          <a:solidFill>
            <a:srgbClr val="FFD579">
              <a:alpha val="2020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D579"/>
              </a:solidFill>
              <a:highlight>
                <a:srgbClr val="FFD579"/>
              </a:highlight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D05E7EB-A79B-57F0-6EAB-5CBAD04DC6BE}"/>
              </a:ext>
            </a:extLst>
          </p:cNvPr>
          <p:cNvSpPr txBox="1">
            <a:spLocks/>
          </p:cNvSpPr>
          <p:nvPr/>
        </p:nvSpPr>
        <p:spPr>
          <a:xfrm>
            <a:off x="2114918" y="4740928"/>
            <a:ext cx="2750098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Fully encoded circuit with base code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4162C28-EDF5-AA0B-B23C-AB7847A7C91C}"/>
              </a:ext>
            </a:extLst>
          </p:cNvPr>
          <p:cNvSpPr txBox="1">
            <a:spLocks/>
          </p:cNvSpPr>
          <p:nvPr/>
        </p:nvSpPr>
        <p:spPr>
          <a:xfrm>
            <a:off x="2023373" y="2318149"/>
            <a:ext cx="3054750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Logical circuit with effective error channels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186B720-A06D-41FA-E60B-531A414E8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102" y="2739032"/>
            <a:ext cx="4284615" cy="2001896"/>
          </a:xfr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strike="sngStrike" dirty="0"/>
              <a:t>Logical circuit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/>
              <a:t>Encoding our logical circuit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/>
              <a:t>Constructing our effective error channels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059AE6-1612-BFDF-8441-7F1DE4DEF5A6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32367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D2062-99A0-660C-110B-37DB47091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FA02-6738-5FF3-F5A6-CFC26006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 Question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8655717-80EC-5E14-DFE1-36E7111F5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295" y="3627449"/>
            <a:ext cx="2355412" cy="332366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1600" dirty="0"/>
              <a:t>Logical Circuit (6 qubits)</a:t>
            </a:r>
          </a:p>
        </p:txBody>
      </p:sp>
      <p:pic>
        <p:nvPicPr>
          <p:cNvPr id="6" name="Picture 5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67723CA8-0587-D41B-CBF9-CA303C3BD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7894"/>
            <a:ext cx="6973389" cy="2111660"/>
          </a:xfrm>
          <a:prstGeom prst="rect">
            <a:avLst/>
          </a:prstGeom>
        </p:spPr>
      </p:pic>
      <p:pic>
        <p:nvPicPr>
          <p:cNvPr id="18" name="Picture 17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D2E70A98-B9B5-22F7-2638-72BC0C424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479927"/>
            <a:ext cx="6973389" cy="2113792"/>
          </a:xfrm>
          <a:prstGeom prst="rect">
            <a:avLst/>
          </a:prstGeom>
        </p:spPr>
      </p:pic>
      <p:pic>
        <p:nvPicPr>
          <p:cNvPr id="3" name="Picture 2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3D0D6C63-248E-4419-97E8-3AB0F55E0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74" y="1471174"/>
            <a:ext cx="7038238" cy="21312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4462B4-E8F2-8132-3B46-ED4FB9C107A7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96189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DDABE-3CF5-09A3-9D0F-ADC244D7B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question mark and lines&#10;&#10;AI-generated content may be incorrect.">
            <a:extLst>
              <a:ext uri="{FF2B5EF4-FFF2-40B4-BE49-F238E27FC236}">
                <a16:creationId xmlns:a16="http://schemas.microsoft.com/office/drawing/2014/main" id="{30759930-3685-F38B-84B8-124394B0A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369" y="3391922"/>
            <a:ext cx="640559" cy="7532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F48F54-53F6-B888-DCE3-0873F4864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Recall Research Question and Outline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156C05-3534-0949-A1A0-E1FFB143830F}"/>
              </a:ext>
            </a:extLst>
          </p:cNvPr>
          <p:cNvSpPr/>
          <p:nvPr/>
        </p:nvSpPr>
        <p:spPr>
          <a:xfrm>
            <a:off x="1704390" y="1871604"/>
            <a:ext cx="3316516" cy="3793917"/>
          </a:xfrm>
          <a:prstGeom prst="rect">
            <a:avLst/>
          </a:prstGeom>
          <a:solidFill>
            <a:srgbClr val="FFD579">
              <a:alpha val="2020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D579"/>
              </a:solidFill>
              <a:highlight>
                <a:srgbClr val="FFD579"/>
              </a:highlight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3571CCB-9CE9-2B1A-6973-2F6B59D0AA8E}"/>
              </a:ext>
            </a:extLst>
          </p:cNvPr>
          <p:cNvSpPr txBox="1">
            <a:spLocks/>
          </p:cNvSpPr>
          <p:nvPr/>
        </p:nvSpPr>
        <p:spPr>
          <a:xfrm>
            <a:off x="2114918" y="4740928"/>
            <a:ext cx="2750098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Fully encoded circuit with base code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121373B-7B38-10FF-3CBD-6819605114A1}"/>
              </a:ext>
            </a:extLst>
          </p:cNvPr>
          <p:cNvSpPr txBox="1">
            <a:spLocks/>
          </p:cNvSpPr>
          <p:nvPr/>
        </p:nvSpPr>
        <p:spPr>
          <a:xfrm>
            <a:off x="2023373" y="2318149"/>
            <a:ext cx="3054750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Logical circuit with effective error channels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971554A-29DB-98B1-C956-93FBB9AD3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102" y="2739032"/>
            <a:ext cx="4594798" cy="2001896"/>
          </a:xfr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strike="sngStrike" dirty="0"/>
              <a:t>Logical circuit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b="1" dirty="0"/>
              <a:t>Encoding our logical circuit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/>
              <a:t>Constructing our effective error channels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EACFA-C340-529D-FD06-D798E83C1415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6659885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8BF63-91D9-8D5D-3AF3-16FC26FB4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question mark and lines&#10;&#10;AI-generated content may be incorrect.">
            <a:extLst>
              <a:ext uri="{FF2B5EF4-FFF2-40B4-BE49-F238E27FC236}">
                <a16:creationId xmlns:a16="http://schemas.microsoft.com/office/drawing/2014/main" id="{6F50A82F-44BE-5AAA-BBBC-1242DD184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369" y="3391922"/>
            <a:ext cx="640559" cy="7532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DB8C89-1770-EF70-2687-4DED57020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Recall Research Question and Outline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966C26-F627-AB61-2667-52F48E16DDA4}"/>
              </a:ext>
            </a:extLst>
          </p:cNvPr>
          <p:cNvSpPr/>
          <p:nvPr/>
        </p:nvSpPr>
        <p:spPr>
          <a:xfrm>
            <a:off x="1704390" y="1871604"/>
            <a:ext cx="3316516" cy="3793917"/>
          </a:xfrm>
          <a:prstGeom prst="rect">
            <a:avLst/>
          </a:prstGeom>
          <a:solidFill>
            <a:srgbClr val="FFD579">
              <a:alpha val="2020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D579"/>
              </a:solidFill>
              <a:highlight>
                <a:srgbClr val="FFD579"/>
              </a:highlight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2271E9-59E9-2B89-AA93-723F0BF97960}"/>
              </a:ext>
            </a:extLst>
          </p:cNvPr>
          <p:cNvSpPr txBox="1">
            <a:spLocks/>
          </p:cNvSpPr>
          <p:nvPr/>
        </p:nvSpPr>
        <p:spPr>
          <a:xfrm>
            <a:off x="2114918" y="4740928"/>
            <a:ext cx="2750098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Fully encoded circuit with </a:t>
            </a:r>
            <a:r>
              <a:rPr lang="en-US" sz="2000" b="1" i="1" dirty="0"/>
              <a:t>STEANE CODE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30E2F26-F42A-88CF-3821-8B97AA2502A0}"/>
              </a:ext>
            </a:extLst>
          </p:cNvPr>
          <p:cNvSpPr txBox="1">
            <a:spLocks/>
          </p:cNvSpPr>
          <p:nvPr/>
        </p:nvSpPr>
        <p:spPr>
          <a:xfrm>
            <a:off x="2023373" y="2318149"/>
            <a:ext cx="3054750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Logical circuit with effective error channels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EE4F311-ADD9-B70F-1BF6-355E07D51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102" y="2739032"/>
            <a:ext cx="4594798" cy="2001896"/>
          </a:xfr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strike="sngStrike" dirty="0"/>
              <a:t>Logical circuit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b="1" dirty="0"/>
              <a:t>Encoding our logical circuit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/>
              <a:t>Constructing our effective error channels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BD3FC1-43A9-B453-3A11-D7126BB1E13C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788241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E6A4C-E798-51CE-60F1-858819F9B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C75AF-C25A-43DF-1038-CB3A102D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Steane-encoding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F845CA-5D3D-6F9F-48F9-1B65886DA638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77377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Steane Code</a:t>
            </a:r>
          </a:p>
          <a:p>
            <a:pPr lvl="1"/>
            <a:r>
              <a:rPr lang="en-US" dirty="0"/>
              <a:t>Detects and corrects all weight-1 errors</a:t>
            </a:r>
          </a:p>
          <a:p>
            <a:pPr lvl="1"/>
            <a:r>
              <a:rPr lang="en-US" dirty="0"/>
              <a:t>All Clifford gates can be implemented transversally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044346-357E-AB1A-34F9-C45EBE5B7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736" y="3530885"/>
            <a:ext cx="4302228" cy="20687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A49F46-EE60-A872-E631-74757F8FA453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599299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73F0A-1FA3-8B9C-802A-64EEE4BB6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CE25-76E3-06DC-BE38-7676268A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Steane-encoded Circuit</a:t>
            </a:r>
          </a:p>
        </p:txBody>
      </p:sp>
      <p:pic>
        <p:nvPicPr>
          <p:cNvPr id="9" name="Picture 8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6B9733D1-5809-97AB-C546-F39B1BB6E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83" y="1826540"/>
            <a:ext cx="11443433" cy="4402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B96C58-0D87-B18A-1675-517A5896F7AD}"/>
                  </a:ext>
                </a:extLst>
              </p:cNvPr>
              <p:cNvSpPr txBox="1"/>
              <p:nvPr/>
            </p:nvSpPr>
            <p:spPr>
              <a:xfrm>
                <a:off x="1719568" y="6042037"/>
                <a:ext cx="86674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Complete Steane-encoded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-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Toffoli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distillation circuit we want to simulate. </a:t>
                </a:r>
                <a:endParaRPr lang="en-US" sz="1800" baseline="30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B96C58-0D87-B18A-1675-517A5896F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568" y="6042037"/>
                <a:ext cx="8667445" cy="369332"/>
              </a:xfrm>
              <a:prstGeom prst="rect">
                <a:avLst/>
              </a:prstGeom>
              <a:blipFill>
                <a:blip r:embed="rId3"/>
                <a:stretch>
                  <a:fillRect l="-58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33EF120-C61D-3C8B-37E0-1D07A2316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6534" y="303282"/>
            <a:ext cx="2168172" cy="10425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F694EF-8AA5-DE2E-1788-0B6A5DB0D639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211570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2C435-B8B2-E177-4CDE-A4EA29E39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704C3-F224-CC08-5A9C-51DF8D106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653" y="1357082"/>
            <a:ext cx="10032694" cy="2387600"/>
          </a:xfrm>
        </p:spPr>
        <p:txBody>
          <a:bodyPr>
            <a:noAutofit/>
          </a:bodyPr>
          <a:lstStyle/>
          <a:p>
            <a:r>
              <a:rPr lang="en-US" sz="5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ⅠⅠ</a:t>
            </a:r>
            <a:r>
              <a:rPr lang="en-US" sz="5000" b="1" i="1" dirty="0"/>
              <a:t>. Effective Error Channels</a:t>
            </a:r>
          </a:p>
        </p:txBody>
      </p:sp>
    </p:spTree>
    <p:extLst>
      <p:ext uri="{BB962C8B-B14F-4D97-AF65-F5344CB8AC3E}">
        <p14:creationId xmlns:p14="http://schemas.microsoft.com/office/powerpoint/2010/main" val="385444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9481C-0A4D-2706-9BAD-F2D4A013F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13A9-A6E8-4BCA-3843-9345662D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Process Tomography: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FD31F2C-EE44-06EB-ACD4-CF1EAAB70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039" y="3266745"/>
            <a:ext cx="9811922" cy="887217"/>
          </a:xfrm>
        </p:spPr>
        <p:txBody>
          <a:bodyPr>
            <a:noAutofit/>
          </a:bodyPr>
          <a:lstStyle/>
          <a:p>
            <a:pPr marL="457200" lvl="1" indent="0" algn="ctr">
              <a:spcBef>
                <a:spcPts val="1800"/>
              </a:spcBef>
              <a:buNone/>
            </a:pPr>
            <a:r>
              <a:rPr lang="en-US" sz="2800" dirty="0"/>
              <a:t>A method to reconstruct a full error channel describing the noise of a component under an arbitrary input state</a:t>
            </a:r>
          </a:p>
          <a:p>
            <a:pPr marL="0" indent="0">
              <a:spcBef>
                <a:spcPts val="1800"/>
              </a:spcBef>
              <a:buNone/>
            </a:pP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F18ED-3A9B-C081-9FDF-AC5105F2380F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655838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EA1B2-1D0D-EBE9-D2BF-1F32B7F40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board with a diagram&#10;&#10;AI-generated content may be incorrect.">
            <a:extLst>
              <a:ext uri="{FF2B5EF4-FFF2-40B4-BE49-F238E27FC236}">
                <a16:creationId xmlns:a16="http://schemas.microsoft.com/office/drawing/2014/main" id="{ED2FA433-AF49-D732-D916-0ACD8961A3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48" t="17573" b="12994"/>
          <a:stretch>
            <a:fillRect/>
          </a:stretch>
        </p:blipFill>
        <p:spPr>
          <a:xfrm>
            <a:off x="838200" y="1564551"/>
            <a:ext cx="10067574" cy="5203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01A9B5-CAE8-DD8C-81FC-986D29B29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One-Qubit Process Tomography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70A5A4-391D-0EC3-3364-4F036B0EC444}"/>
              </a:ext>
            </a:extLst>
          </p:cNvPr>
          <p:cNvCxnSpPr/>
          <p:nvPr/>
        </p:nvCxnSpPr>
        <p:spPr>
          <a:xfrm>
            <a:off x="838200" y="3102016"/>
            <a:ext cx="1018282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14497D-7020-6568-2C7D-AB51DCC44E39}"/>
              </a:ext>
            </a:extLst>
          </p:cNvPr>
          <p:cNvCxnSpPr/>
          <p:nvPr/>
        </p:nvCxnSpPr>
        <p:spPr>
          <a:xfrm>
            <a:off x="747531" y="4863297"/>
            <a:ext cx="1018282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06EE48E-2FC3-45F3-579C-E012C6EDBC4D}"/>
              </a:ext>
            </a:extLst>
          </p:cNvPr>
          <p:cNvSpPr/>
          <p:nvPr/>
        </p:nvSpPr>
        <p:spPr>
          <a:xfrm>
            <a:off x="6599219" y="3076021"/>
            <a:ext cx="4364182" cy="3416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ABB7A1-EE96-52FE-5238-1EF04813951C}"/>
              </a:ext>
            </a:extLst>
          </p:cNvPr>
          <p:cNvSpPr/>
          <p:nvPr/>
        </p:nvSpPr>
        <p:spPr>
          <a:xfrm>
            <a:off x="2454168" y="3076021"/>
            <a:ext cx="4364182" cy="3507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B8A8A0-FC0E-FB68-4247-9BA58E756F49}"/>
              </a:ext>
            </a:extLst>
          </p:cNvPr>
          <p:cNvSpPr/>
          <p:nvPr/>
        </p:nvSpPr>
        <p:spPr>
          <a:xfrm>
            <a:off x="714489" y="3076021"/>
            <a:ext cx="4364182" cy="3507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7B4313-A2D5-A8BF-31CD-9E8AAFD4A880}"/>
              </a:ext>
            </a:extLst>
          </p:cNvPr>
          <p:cNvSpPr/>
          <p:nvPr/>
        </p:nvSpPr>
        <p:spPr>
          <a:xfrm>
            <a:off x="6665303" y="1393356"/>
            <a:ext cx="4364182" cy="1750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553297-8158-9EAE-197D-9ECDD3639070}"/>
              </a:ext>
            </a:extLst>
          </p:cNvPr>
          <p:cNvSpPr/>
          <p:nvPr/>
        </p:nvSpPr>
        <p:spPr>
          <a:xfrm>
            <a:off x="1162515" y="2299759"/>
            <a:ext cx="5331859" cy="7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942635-CB3E-60C1-DC60-E8F475F15C10}"/>
              </a:ext>
            </a:extLst>
          </p:cNvPr>
          <p:cNvSpPr/>
          <p:nvPr/>
        </p:nvSpPr>
        <p:spPr>
          <a:xfrm>
            <a:off x="2454168" y="1620090"/>
            <a:ext cx="5331859" cy="7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CB6EA3-095F-8456-268D-68C205090B40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2164784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844C1-0EDC-EE35-EEDC-502EFC763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board with a diagram&#10;&#10;AI-generated content may be incorrect.">
            <a:extLst>
              <a:ext uri="{FF2B5EF4-FFF2-40B4-BE49-F238E27FC236}">
                <a16:creationId xmlns:a16="http://schemas.microsoft.com/office/drawing/2014/main" id="{0BD6DE6A-0FCB-2CDD-C1F7-E8CE5B92A9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48" t="17573" b="12994"/>
          <a:stretch>
            <a:fillRect/>
          </a:stretch>
        </p:blipFill>
        <p:spPr>
          <a:xfrm>
            <a:off x="838200" y="1564551"/>
            <a:ext cx="10067574" cy="5203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C42D6C-A176-8744-CE41-F2566F5EE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One-Qubit Process Tomography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C4870B-5FE9-97FC-E8B7-8138C72E89E9}"/>
              </a:ext>
            </a:extLst>
          </p:cNvPr>
          <p:cNvCxnSpPr/>
          <p:nvPr/>
        </p:nvCxnSpPr>
        <p:spPr>
          <a:xfrm>
            <a:off x="838200" y="3102016"/>
            <a:ext cx="1018282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F98E0E-6640-1745-20F3-1786A300D8DF}"/>
              </a:ext>
            </a:extLst>
          </p:cNvPr>
          <p:cNvCxnSpPr/>
          <p:nvPr/>
        </p:nvCxnSpPr>
        <p:spPr>
          <a:xfrm>
            <a:off x="747531" y="4863297"/>
            <a:ext cx="1018282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CE2288D-52DB-AE08-05B5-D6F275A405B8}"/>
              </a:ext>
            </a:extLst>
          </p:cNvPr>
          <p:cNvSpPr/>
          <p:nvPr/>
        </p:nvSpPr>
        <p:spPr>
          <a:xfrm>
            <a:off x="6599219" y="3076021"/>
            <a:ext cx="4364182" cy="3416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3373E4-493E-3188-F5DA-D7BF94A83C2F}"/>
              </a:ext>
            </a:extLst>
          </p:cNvPr>
          <p:cNvSpPr/>
          <p:nvPr/>
        </p:nvSpPr>
        <p:spPr>
          <a:xfrm>
            <a:off x="2454168" y="3076021"/>
            <a:ext cx="4364182" cy="3507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606511-FBE3-6340-3004-F3D0464A6125}"/>
              </a:ext>
            </a:extLst>
          </p:cNvPr>
          <p:cNvSpPr/>
          <p:nvPr/>
        </p:nvSpPr>
        <p:spPr>
          <a:xfrm>
            <a:off x="714489" y="3076021"/>
            <a:ext cx="4364182" cy="3507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72E0F-F940-BC52-4AA2-6C0E7A273491}"/>
              </a:ext>
            </a:extLst>
          </p:cNvPr>
          <p:cNvSpPr/>
          <p:nvPr/>
        </p:nvSpPr>
        <p:spPr>
          <a:xfrm>
            <a:off x="6665303" y="1393356"/>
            <a:ext cx="4364182" cy="1750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1A194E-F5EF-9380-8162-12E2DF9F4D2B}"/>
              </a:ext>
            </a:extLst>
          </p:cNvPr>
          <p:cNvSpPr/>
          <p:nvPr/>
        </p:nvSpPr>
        <p:spPr>
          <a:xfrm>
            <a:off x="1162515" y="2374237"/>
            <a:ext cx="5331859" cy="701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D276D9-0971-C1B6-4DD7-A5F56E0594A8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803421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3FC93-2160-C464-0E24-1E48002B1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board with a diagram&#10;&#10;AI-generated content may be incorrect.">
            <a:extLst>
              <a:ext uri="{FF2B5EF4-FFF2-40B4-BE49-F238E27FC236}">
                <a16:creationId xmlns:a16="http://schemas.microsoft.com/office/drawing/2014/main" id="{E3149F75-7858-F1B1-522E-584B5D2884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48" t="17573" b="12994"/>
          <a:stretch>
            <a:fillRect/>
          </a:stretch>
        </p:blipFill>
        <p:spPr>
          <a:xfrm>
            <a:off x="838200" y="1564551"/>
            <a:ext cx="10067574" cy="5203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906ADC-7C5C-3660-BC86-C121A9A8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One-Qubit Process Tomography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839EC9-446C-A972-A9E0-117E7BB8BEAF}"/>
              </a:ext>
            </a:extLst>
          </p:cNvPr>
          <p:cNvCxnSpPr/>
          <p:nvPr/>
        </p:nvCxnSpPr>
        <p:spPr>
          <a:xfrm>
            <a:off x="838200" y="3102016"/>
            <a:ext cx="1018282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F788C0-F150-4995-6BD9-C5354ED9CEB9}"/>
              </a:ext>
            </a:extLst>
          </p:cNvPr>
          <p:cNvCxnSpPr/>
          <p:nvPr/>
        </p:nvCxnSpPr>
        <p:spPr>
          <a:xfrm>
            <a:off x="747531" y="4863297"/>
            <a:ext cx="1018282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950771C-D578-E871-4D46-9B9851FB64FD}"/>
              </a:ext>
            </a:extLst>
          </p:cNvPr>
          <p:cNvSpPr/>
          <p:nvPr/>
        </p:nvSpPr>
        <p:spPr>
          <a:xfrm>
            <a:off x="6599219" y="3076021"/>
            <a:ext cx="4364182" cy="3416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5C63F8-E959-9683-FA54-C8100E5A86A3}"/>
              </a:ext>
            </a:extLst>
          </p:cNvPr>
          <p:cNvSpPr/>
          <p:nvPr/>
        </p:nvSpPr>
        <p:spPr>
          <a:xfrm>
            <a:off x="2454168" y="3076021"/>
            <a:ext cx="4364182" cy="3507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AFE059-243B-BEF7-14A4-C86D5CCEDAC6}"/>
              </a:ext>
            </a:extLst>
          </p:cNvPr>
          <p:cNvSpPr/>
          <p:nvPr/>
        </p:nvSpPr>
        <p:spPr>
          <a:xfrm>
            <a:off x="714489" y="3076021"/>
            <a:ext cx="4364182" cy="3507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401F9-D80D-CC38-F6F1-D1F3D4EEBF30}"/>
              </a:ext>
            </a:extLst>
          </p:cNvPr>
          <p:cNvSpPr/>
          <p:nvPr/>
        </p:nvSpPr>
        <p:spPr>
          <a:xfrm>
            <a:off x="6665303" y="1393356"/>
            <a:ext cx="4364182" cy="1750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01D7AE-2B5F-BA14-1AAF-7A0906F16F93}"/>
              </a:ext>
            </a:extLst>
          </p:cNvPr>
          <p:cNvSpPr/>
          <p:nvPr/>
        </p:nvSpPr>
        <p:spPr>
          <a:xfrm>
            <a:off x="2454168" y="2299759"/>
            <a:ext cx="4040206" cy="7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35E636-BCA8-0119-E88D-5E7D0C36FA7B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348050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1F1F7-C4D9-9E59-76F9-DA5090B2A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board with a diagram&#10;&#10;AI-generated content may be incorrect.">
            <a:extLst>
              <a:ext uri="{FF2B5EF4-FFF2-40B4-BE49-F238E27FC236}">
                <a16:creationId xmlns:a16="http://schemas.microsoft.com/office/drawing/2014/main" id="{B264F068-2AF4-B32C-953B-DE2D85526A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48" t="17573" b="12994"/>
          <a:stretch>
            <a:fillRect/>
          </a:stretch>
        </p:blipFill>
        <p:spPr>
          <a:xfrm>
            <a:off x="838200" y="1564551"/>
            <a:ext cx="10067574" cy="5203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A93B31-4528-851D-B7DB-EBD383AB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One-Qubit Process Tomography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1EED88-B4E6-EAFA-CBA7-166D59DDD1C2}"/>
              </a:ext>
            </a:extLst>
          </p:cNvPr>
          <p:cNvCxnSpPr/>
          <p:nvPr/>
        </p:nvCxnSpPr>
        <p:spPr>
          <a:xfrm>
            <a:off x="838200" y="3102016"/>
            <a:ext cx="1018282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C6454A-DDA8-5003-EA77-A41509069B7F}"/>
              </a:ext>
            </a:extLst>
          </p:cNvPr>
          <p:cNvCxnSpPr/>
          <p:nvPr/>
        </p:nvCxnSpPr>
        <p:spPr>
          <a:xfrm>
            <a:off x="747531" y="4863297"/>
            <a:ext cx="1018282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891EED7-540C-B74C-8482-9CBEFEA92145}"/>
              </a:ext>
            </a:extLst>
          </p:cNvPr>
          <p:cNvSpPr/>
          <p:nvPr/>
        </p:nvSpPr>
        <p:spPr>
          <a:xfrm>
            <a:off x="6599219" y="3076021"/>
            <a:ext cx="4364182" cy="3416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86413C-0142-4066-8DAF-DDA3866B8417}"/>
              </a:ext>
            </a:extLst>
          </p:cNvPr>
          <p:cNvSpPr/>
          <p:nvPr/>
        </p:nvSpPr>
        <p:spPr>
          <a:xfrm>
            <a:off x="2454168" y="3076021"/>
            <a:ext cx="4364182" cy="3507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C5E6A-7BE6-B5D9-DE8C-F2186F37D565}"/>
              </a:ext>
            </a:extLst>
          </p:cNvPr>
          <p:cNvSpPr/>
          <p:nvPr/>
        </p:nvSpPr>
        <p:spPr>
          <a:xfrm>
            <a:off x="714489" y="3076021"/>
            <a:ext cx="4364182" cy="3507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55D107-223D-D825-3D05-4B9AFAFD194A}"/>
              </a:ext>
            </a:extLst>
          </p:cNvPr>
          <p:cNvSpPr/>
          <p:nvPr/>
        </p:nvSpPr>
        <p:spPr>
          <a:xfrm>
            <a:off x="6599219" y="1521304"/>
            <a:ext cx="4364182" cy="1750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27D9B6-AADE-2175-0738-4DEB6C33CDE0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8584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798A1-AEAF-F306-820C-CBB6230EB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C64FB-05F8-B1B9-74C2-2B694166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 Question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2175115-32D9-C72C-88D2-C08095AF9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295" y="3627449"/>
            <a:ext cx="2355412" cy="332366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1600" dirty="0"/>
              <a:t>Logical Circuit (6 qubits)</a:t>
            </a:r>
          </a:p>
        </p:txBody>
      </p:sp>
      <p:pic>
        <p:nvPicPr>
          <p:cNvPr id="6" name="Picture 5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EC808334-A3CF-8693-CDA5-CCFC6DCC7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7894"/>
            <a:ext cx="6973389" cy="2111660"/>
          </a:xfrm>
          <a:prstGeom prst="rect">
            <a:avLst/>
          </a:prstGeom>
        </p:spPr>
      </p:pic>
      <p:pic>
        <p:nvPicPr>
          <p:cNvPr id="8" name="Picture 7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4BA084F2-AEEB-597F-2AF8-07FDECD32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53892"/>
            <a:ext cx="6973389" cy="211166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5F391AD-630C-55B5-559C-BF7F49BDC53F}"/>
              </a:ext>
            </a:extLst>
          </p:cNvPr>
          <p:cNvSpPr txBox="1">
            <a:spLocks/>
          </p:cNvSpPr>
          <p:nvPr/>
        </p:nvSpPr>
        <p:spPr>
          <a:xfrm>
            <a:off x="2174860" y="6349831"/>
            <a:ext cx="4178439" cy="33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600" dirty="0"/>
              <a:t>Encoded circuit with Steane code (50 qubits)</a:t>
            </a:r>
          </a:p>
        </p:txBody>
      </p:sp>
      <p:pic>
        <p:nvPicPr>
          <p:cNvPr id="30" name="Picture 29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D4F9D25E-DA8E-D48F-573F-E07FD7D08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31" y="5862808"/>
            <a:ext cx="381634" cy="359360"/>
          </a:xfrm>
          <a:prstGeom prst="rect">
            <a:avLst/>
          </a:prstGeom>
        </p:spPr>
      </p:pic>
      <p:pic>
        <p:nvPicPr>
          <p:cNvPr id="36" name="Picture 35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920FE0C2-C699-7CD1-EB95-DFD0A3667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939" y="5518247"/>
            <a:ext cx="381634" cy="359360"/>
          </a:xfrm>
          <a:prstGeom prst="rect">
            <a:avLst/>
          </a:prstGeom>
        </p:spPr>
      </p:pic>
      <p:pic>
        <p:nvPicPr>
          <p:cNvPr id="37" name="Picture 36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48376528-06AF-D28E-868A-98D7DB649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31" y="5128790"/>
            <a:ext cx="381634" cy="359360"/>
          </a:xfrm>
          <a:prstGeom prst="rect">
            <a:avLst/>
          </a:prstGeom>
        </p:spPr>
      </p:pic>
      <p:pic>
        <p:nvPicPr>
          <p:cNvPr id="38" name="Picture 37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DD96C13E-BE3F-1C35-3800-8734D6A80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939" y="4850362"/>
            <a:ext cx="381634" cy="359360"/>
          </a:xfrm>
          <a:prstGeom prst="rect">
            <a:avLst/>
          </a:prstGeom>
        </p:spPr>
      </p:pic>
      <p:pic>
        <p:nvPicPr>
          <p:cNvPr id="39" name="Picture 38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B14BA1B7-68AC-903C-D940-D86F69D76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31" y="4542643"/>
            <a:ext cx="381634" cy="359360"/>
          </a:xfrm>
          <a:prstGeom prst="rect">
            <a:avLst/>
          </a:prstGeom>
        </p:spPr>
      </p:pic>
      <p:pic>
        <p:nvPicPr>
          <p:cNvPr id="40" name="Picture 39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F68A9C6A-2B9D-8C8C-F92F-8FEAFEABD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31" y="4142222"/>
            <a:ext cx="381634" cy="359360"/>
          </a:xfrm>
          <a:prstGeom prst="rect">
            <a:avLst/>
          </a:prstGeom>
        </p:spPr>
      </p:pic>
      <p:pic>
        <p:nvPicPr>
          <p:cNvPr id="18" name="Picture 17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5F8700E4-ECAE-DBE4-5269-1D41165A3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1479927"/>
            <a:ext cx="6973389" cy="2113792"/>
          </a:xfrm>
          <a:prstGeom prst="rect">
            <a:avLst/>
          </a:prstGeom>
        </p:spPr>
      </p:pic>
      <p:pic>
        <p:nvPicPr>
          <p:cNvPr id="3" name="Picture 2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613DABCD-03F4-794E-A285-AF12E32E8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74" y="1471174"/>
            <a:ext cx="7038238" cy="21312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930D60-5052-6496-A28C-7EA27F3EBC09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343759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9DAEB-7FAB-2D71-55A3-ABF7E010F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board with a diagram&#10;&#10;AI-generated content may be incorrect.">
            <a:extLst>
              <a:ext uri="{FF2B5EF4-FFF2-40B4-BE49-F238E27FC236}">
                <a16:creationId xmlns:a16="http://schemas.microsoft.com/office/drawing/2014/main" id="{F6139817-611B-5C05-73E5-88B66F84A1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48" t="17573" b="12994"/>
          <a:stretch>
            <a:fillRect/>
          </a:stretch>
        </p:blipFill>
        <p:spPr>
          <a:xfrm>
            <a:off x="838200" y="1564551"/>
            <a:ext cx="10067574" cy="5203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276129-40EE-49E3-7642-C15C7615C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One-Qubit Process Tomography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929267-19C5-F0B9-C4A4-2D6FC7EFA7A1}"/>
              </a:ext>
            </a:extLst>
          </p:cNvPr>
          <p:cNvCxnSpPr/>
          <p:nvPr/>
        </p:nvCxnSpPr>
        <p:spPr>
          <a:xfrm>
            <a:off x="838200" y="3102016"/>
            <a:ext cx="1018282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F7B21C-0A82-B759-1EB5-2998C8F29EC8}"/>
              </a:ext>
            </a:extLst>
          </p:cNvPr>
          <p:cNvCxnSpPr/>
          <p:nvPr/>
        </p:nvCxnSpPr>
        <p:spPr>
          <a:xfrm>
            <a:off x="747531" y="4863297"/>
            <a:ext cx="1018282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B4FEE7F-1146-0F9B-4A5C-080870BCEC5D}"/>
              </a:ext>
            </a:extLst>
          </p:cNvPr>
          <p:cNvSpPr/>
          <p:nvPr/>
        </p:nvSpPr>
        <p:spPr>
          <a:xfrm>
            <a:off x="6599219" y="3076021"/>
            <a:ext cx="4364182" cy="3416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3E2A27-BCF0-A4DC-86AE-CA9C62484929}"/>
              </a:ext>
            </a:extLst>
          </p:cNvPr>
          <p:cNvSpPr/>
          <p:nvPr/>
        </p:nvSpPr>
        <p:spPr>
          <a:xfrm>
            <a:off x="2454168" y="3076021"/>
            <a:ext cx="4364182" cy="3507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7B150-9F1A-4E48-CCB9-EB209490C8C2}"/>
              </a:ext>
            </a:extLst>
          </p:cNvPr>
          <p:cNvSpPr/>
          <p:nvPr/>
        </p:nvSpPr>
        <p:spPr>
          <a:xfrm>
            <a:off x="714489" y="3076021"/>
            <a:ext cx="4364182" cy="3507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7EA47D-AABF-4EFE-2A30-4D6D81E7D70B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005348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4F719-04A8-DF74-55EF-E4C769B7E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board with a diagram&#10;&#10;AI-generated content may be incorrect.">
            <a:extLst>
              <a:ext uri="{FF2B5EF4-FFF2-40B4-BE49-F238E27FC236}">
                <a16:creationId xmlns:a16="http://schemas.microsoft.com/office/drawing/2014/main" id="{ACE9AB3F-8847-574D-0066-FAD8EE60A1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48" t="17573" b="12994"/>
          <a:stretch>
            <a:fillRect/>
          </a:stretch>
        </p:blipFill>
        <p:spPr>
          <a:xfrm>
            <a:off x="838200" y="1564551"/>
            <a:ext cx="10067574" cy="5203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862C32-C9D6-7FDE-6B57-A16EC2126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One-Qubit Process Tomography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9092B6-955D-C895-6706-A58813353C10}"/>
              </a:ext>
            </a:extLst>
          </p:cNvPr>
          <p:cNvCxnSpPr/>
          <p:nvPr/>
        </p:nvCxnSpPr>
        <p:spPr>
          <a:xfrm>
            <a:off x="838200" y="3102016"/>
            <a:ext cx="1018282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E56233-3155-E1C7-950E-D51767128401}"/>
              </a:ext>
            </a:extLst>
          </p:cNvPr>
          <p:cNvCxnSpPr/>
          <p:nvPr/>
        </p:nvCxnSpPr>
        <p:spPr>
          <a:xfrm>
            <a:off x="747531" y="4863297"/>
            <a:ext cx="1018282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8ED3887-6DA8-B82C-C3FF-65126182C846}"/>
              </a:ext>
            </a:extLst>
          </p:cNvPr>
          <p:cNvSpPr/>
          <p:nvPr/>
        </p:nvSpPr>
        <p:spPr>
          <a:xfrm>
            <a:off x="6599219" y="3076021"/>
            <a:ext cx="4364182" cy="3416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0FB642-705F-42EB-A90C-E43DA315AF76}"/>
              </a:ext>
            </a:extLst>
          </p:cNvPr>
          <p:cNvSpPr/>
          <p:nvPr/>
        </p:nvSpPr>
        <p:spPr>
          <a:xfrm>
            <a:off x="2454168" y="3076021"/>
            <a:ext cx="4364182" cy="3507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FF0353-4A9A-82DB-BB25-D9A8CA8654D7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209264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9D5F0-A2B2-9B4D-0E13-FB4C95185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board with a diagram&#10;&#10;AI-generated content may be incorrect.">
            <a:extLst>
              <a:ext uri="{FF2B5EF4-FFF2-40B4-BE49-F238E27FC236}">
                <a16:creationId xmlns:a16="http://schemas.microsoft.com/office/drawing/2014/main" id="{968DE510-F7A6-FD17-43C9-7BD288D2DD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48" t="17573" b="12994"/>
          <a:stretch>
            <a:fillRect/>
          </a:stretch>
        </p:blipFill>
        <p:spPr>
          <a:xfrm>
            <a:off x="838200" y="1564551"/>
            <a:ext cx="10067574" cy="5203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42EFEB-394F-ABB9-5E2D-F9BA09B7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One-Qubit Process Tomography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FE618A-4AD1-62F0-7C30-4E51A23B9925}"/>
              </a:ext>
            </a:extLst>
          </p:cNvPr>
          <p:cNvCxnSpPr/>
          <p:nvPr/>
        </p:nvCxnSpPr>
        <p:spPr>
          <a:xfrm>
            <a:off x="838200" y="3102016"/>
            <a:ext cx="1018282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090526-AB87-7249-9D6F-603F6BAEB049}"/>
              </a:ext>
            </a:extLst>
          </p:cNvPr>
          <p:cNvCxnSpPr/>
          <p:nvPr/>
        </p:nvCxnSpPr>
        <p:spPr>
          <a:xfrm>
            <a:off x="747531" y="4863297"/>
            <a:ext cx="1018282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4650FAE-7075-D01A-F0C9-2F997B8AD179}"/>
              </a:ext>
            </a:extLst>
          </p:cNvPr>
          <p:cNvSpPr/>
          <p:nvPr/>
        </p:nvSpPr>
        <p:spPr>
          <a:xfrm>
            <a:off x="6599219" y="3076021"/>
            <a:ext cx="4364182" cy="3416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F479C6-71AB-BB3E-6301-46CA4CD01ED8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0556196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ABC05-12FD-66DF-675C-FCDB812E9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board with a diagram&#10;&#10;AI-generated content may be incorrect.">
            <a:extLst>
              <a:ext uri="{FF2B5EF4-FFF2-40B4-BE49-F238E27FC236}">
                <a16:creationId xmlns:a16="http://schemas.microsoft.com/office/drawing/2014/main" id="{1BBAD012-FE34-E2C4-1FA5-2CECDA3617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48" t="17573" b="12994"/>
          <a:stretch>
            <a:fillRect/>
          </a:stretch>
        </p:blipFill>
        <p:spPr>
          <a:xfrm>
            <a:off x="838200" y="1564551"/>
            <a:ext cx="10067574" cy="5203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CE87CD-3783-D79E-4E56-FDC3809F5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One-Qubit Process Tomography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1EA0B2-7E2E-B75B-346E-CDDE983654FE}"/>
              </a:ext>
            </a:extLst>
          </p:cNvPr>
          <p:cNvCxnSpPr/>
          <p:nvPr/>
        </p:nvCxnSpPr>
        <p:spPr>
          <a:xfrm>
            <a:off x="838200" y="3102016"/>
            <a:ext cx="1018282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6524D6-06E7-2857-BC2A-07CAABD8679F}"/>
              </a:ext>
            </a:extLst>
          </p:cNvPr>
          <p:cNvCxnSpPr/>
          <p:nvPr/>
        </p:nvCxnSpPr>
        <p:spPr>
          <a:xfrm>
            <a:off x="747531" y="4863297"/>
            <a:ext cx="1018282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D80916E-7217-F953-4E26-57FFA3B96F80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6662721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45DAA-7F3C-A6C8-AC58-E81E6D992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2A40-A5C6-789F-D47B-2597DE661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Logical Injection Circuit Tomography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056E7BF-5E7A-8B77-4E66-D85EB075D1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56" t="26371" r="5636" b="30309"/>
          <a:stretch>
            <a:fillRect/>
          </a:stretch>
        </p:blipFill>
        <p:spPr>
          <a:xfrm>
            <a:off x="2373219" y="2407650"/>
            <a:ext cx="7445562" cy="26553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6A7F4E-FDA1-F5E1-58B6-BD137D80B74C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1764854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E9BC1-5EFF-BDE8-E94C-64DB7A5AA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C724-539A-0A0A-28E7-14A2DF58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Logical Injection Circuit Tomography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52964EC-34C7-A397-57C1-72FD3A0A1D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56" t="26371" r="5636" b="30309"/>
          <a:stretch>
            <a:fillRect/>
          </a:stretch>
        </p:blipFill>
        <p:spPr>
          <a:xfrm>
            <a:off x="2373219" y="2407650"/>
            <a:ext cx="7445562" cy="265538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791414B-E9D5-133E-3995-E4756F965395}"/>
              </a:ext>
            </a:extLst>
          </p:cNvPr>
          <p:cNvGrpSpPr/>
          <p:nvPr/>
        </p:nvGrpSpPr>
        <p:grpSpPr>
          <a:xfrm>
            <a:off x="1582940" y="5037221"/>
            <a:ext cx="4459367" cy="1455654"/>
            <a:chOff x="3149025" y="4697523"/>
            <a:chExt cx="5893950" cy="1923939"/>
          </a:xfrm>
        </p:grpSpPr>
        <p:pic>
          <p:nvPicPr>
            <p:cNvPr id="5" name="Picture 4" descr="A diagram of a mathematical equation&#10;&#10;AI-generated content may be incorrect.">
              <a:extLst>
                <a:ext uri="{FF2B5EF4-FFF2-40B4-BE49-F238E27FC236}">
                  <a16:creationId xmlns:a16="http://schemas.microsoft.com/office/drawing/2014/main" id="{ECD9C757-D6E9-7846-3958-52ED66FA1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778" r="17961" b="41839"/>
            <a:stretch>
              <a:fillRect/>
            </a:stretch>
          </p:blipFill>
          <p:spPr>
            <a:xfrm>
              <a:off x="3149025" y="4697523"/>
              <a:ext cx="5893950" cy="192393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 descr="A diagram of a mathematical equation&#10;&#10;AI-generated content may be incorrect.">
              <a:extLst>
                <a:ext uri="{FF2B5EF4-FFF2-40B4-BE49-F238E27FC236}">
                  <a16:creationId xmlns:a16="http://schemas.microsoft.com/office/drawing/2014/main" id="{1C7D4A05-7E48-B1BF-B19E-443493C5F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778" r="61356" b="53869"/>
            <a:stretch>
              <a:fillRect/>
            </a:stretch>
          </p:blipFill>
          <p:spPr>
            <a:xfrm>
              <a:off x="3261661" y="5063739"/>
              <a:ext cx="2033900" cy="152598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132C6CE-D791-951F-C651-AB97CF7CCDAB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5034769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0F7C8-BC72-DFB0-9815-89AA76ABE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CC64F-D945-0404-F889-3FCAA9E3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Logical Injection Circuit Tomography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6ABF4FF-7227-5F27-725B-D451DEA036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56" t="26371" r="5636" b="30309"/>
          <a:stretch>
            <a:fillRect/>
          </a:stretch>
        </p:blipFill>
        <p:spPr>
          <a:xfrm>
            <a:off x="2373219" y="2407650"/>
            <a:ext cx="7445562" cy="2655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20830B-E0A3-DEA5-2596-5263A01F97A9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0730685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036B8-A668-534B-9C76-01C9F1015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2B0B-68A4-1953-D79B-841274DFF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Logical Injection Circuit Tomography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A5FC37C-92F2-1F63-8589-D2F5B359A5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56" t="26371" r="5636" b="30309"/>
          <a:stretch>
            <a:fillRect/>
          </a:stretch>
        </p:blipFill>
        <p:spPr>
          <a:xfrm>
            <a:off x="2373219" y="2407650"/>
            <a:ext cx="7445562" cy="2655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B7C7B6-1E82-274F-3869-9B48976C6A78}"/>
                  </a:ext>
                </a:extLst>
              </p:cNvPr>
              <p:cNvSpPr txBox="1"/>
              <p:nvPr/>
            </p:nvSpPr>
            <p:spPr>
              <a:xfrm>
                <a:off x="2544418" y="4053395"/>
                <a:ext cx="775252" cy="52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baseline="-25000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97DB11-3C30-F0BD-1E18-488D5DE86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18" y="4053395"/>
                <a:ext cx="775252" cy="528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EB4C899-1162-6DD3-8C16-F160A74A1B7F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80900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084B5-786F-4609-8961-2A22089ED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63DC6-D190-6AA7-9D46-43A51934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Logical Injection Circuit Tomography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5D0CD1E-82C8-CDE6-7AB5-F1CE8A387B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56" t="26371" r="5636" b="30309"/>
          <a:stretch>
            <a:fillRect/>
          </a:stretch>
        </p:blipFill>
        <p:spPr>
          <a:xfrm>
            <a:off x="2373219" y="2407650"/>
            <a:ext cx="7445562" cy="2655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B3E89D-72C5-661A-297E-EFC5D0F3A83D}"/>
                  </a:ext>
                </a:extLst>
              </p:cNvPr>
              <p:cNvSpPr txBox="1"/>
              <p:nvPr/>
            </p:nvSpPr>
            <p:spPr>
              <a:xfrm>
                <a:off x="2544418" y="4053395"/>
                <a:ext cx="775252" cy="52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baseline="-25000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B3E89D-72C5-661A-297E-EFC5D0F3A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18" y="4053395"/>
                <a:ext cx="775252" cy="528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black letter and o&#10;&#10;AI-generated content may be incorrect.">
            <a:extLst>
              <a:ext uri="{FF2B5EF4-FFF2-40B4-BE49-F238E27FC236}">
                <a16:creationId xmlns:a16="http://schemas.microsoft.com/office/drawing/2014/main" id="{98C5D4E4-B18E-8A03-D56F-4D30DEBCA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781" y="4164496"/>
            <a:ext cx="465981" cy="4174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C76787-E325-F21E-70A8-9D27EFE7002D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672614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9E95C-D9D1-212F-5B61-FC2408B70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3A97-C658-654E-4EFC-CFD4B677C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Logical Injection Circuit Tomography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D96B2C0-35AE-C1AA-BD20-C58E0102B4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56" t="26371" r="5636" b="30309"/>
          <a:stretch>
            <a:fillRect/>
          </a:stretch>
        </p:blipFill>
        <p:spPr>
          <a:xfrm>
            <a:off x="2373219" y="2407650"/>
            <a:ext cx="7445562" cy="2655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C83860-CCB3-7F11-64C5-449E1D0752F1}"/>
                  </a:ext>
                </a:extLst>
              </p:cNvPr>
              <p:cNvSpPr txBox="1"/>
              <p:nvPr/>
            </p:nvSpPr>
            <p:spPr>
              <a:xfrm>
                <a:off x="2544418" y="4053395"/>
                <a:ext cx="775252" cy="52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en-US" sz="2800" b="0" i="1" baseline="-25000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C83860-CCB3-7F11-64C5-449E1D075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18" y="4053395"/>
                <a:ext cx="775252" cy="528543"/>
              </a:xfrm>
              <a:prstGeom prst="rect">
                <a:avLst/>
              </a:prstGeom>
              <a:blipFill>
                <a:blip r:embed="rId3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A2C26A4-BD39-6A06-D1A7-7F08A3D89F30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438932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8AC3C-128F-70A6-6854-C6A758F6C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B3857-A5A0-485E-FEE4-89ED9FC4E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 Question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9A2E98A-4648-C17B-B068-963DA003B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295" y="3627449"/>
            <a:ext cx="2355412" cy="332366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1600" dirty="0"/>
              <a:t>Logical Circuit (6 qubits)</a:t>
            </a:r>
          </a:p>
        </p:txBody>
      </p:sp>
      <p:pic>
        <p:nvPicPr>
          <p:cNvPr id="6" name="Picture 5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7A7442FD-F04B-CE00-930E-7042D560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7894"/>
            <a:ext cx="6973389" cy="2111660"/>
          </a:xfrm>
          <a:prstGeom prst="rect">
            <a:avLst/>
          </a:prstGeom>
        </p:spPr>
      </p:pic>
      <p:pic>
        <p:nvPicPr>
          <p:cNvPr id="8" name="Picture 7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AE5EDD55-1E77-2958-82B2-AD0FF21E2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53892"/>
            <a:ext cx="6973389" cy="211166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883AE5A-7B94-E97C-3111-289943D407D5}"/>
              </a:ext>
            </a:extLst>
          </p:cNvPr>
          <p:cNvSpPr txBox="1">
            <a:spLocks/>
          </p:cNvSpPr>
          <p:nvPr/>
        </p:nvSpPr>
        <p:spPr>
          <a:xfrm>
            <a:off x="2174860" y="6349831"/>
            <a:ext cx="4178439" cy="33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600" dirty="0"/>
              <a:t>Encoded circuit with Steane code (50 qubits)</a:t>
            </a:r>
          </a:p>
        </p:txBody>
      </p:sp>
      <p:pic>
        <p:nvPicPr>
          <p:cNvPr id="30" name="Picture 29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29D88A00-5307-A756-47AE-4654A0928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31" y="5862808"/>
            <a:ext cx="381634" cy="359360"/>
          </a:xfrm>
          <a:prstGeom prst="rect">
            <a:avLst/>
          </a:prstGeom>
        </p:spPr>
      </p:pic>
      <p:pic>
        <p:nvPicPr>
          <p:cNvPr id="36" name="Picture 35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3F6F02BF-B323-F16F-B428-DB463087F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939" y="5518247"/>
            <a:ext cx="381634" cy="359360"/>
          </a:xfrm>
          <a:prstGeom prst="rect">
            <a:avLst/>
          </a:prstGeom>
        </p:spPr>
      </p:pic>
      <p:pic>
        <p:nvPicPr>
          <p:cNvPr id="37" name="Picture 36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0C5AA1CC-BFD6-ABBE-04B5-2EFA0886E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31" y="5128790"/>
            <a:ext cx="381634" cy="359360"/>
          </a:xfrm>
          <a:prstGeom prst="rect">
            <a:avLst/>
          </a:prstGeom>
        </p:spPr>
      </p:pic>
      <p:pic>
        <p:nvPicPr>
          <p:cNvPr id="38" name="Picture 37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460EB73C-CD02-D3D5-774D-47D1206E6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939" y="4850362"/>
            <a:ext cx="381634" cy="359360"/>
          </a:xfrm>
          <a:prstGeom prst="rect">
            <a:avLst/>
          </a:prstGeom>
        </p:spPr>
      </p:pic>
      <p:pic>
        <p:nvPicPr>
          <p:cNvPr id="39" name="Picture 38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D7A9817E-3098-48B0-7C23-7AB12AFE9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31" y="4542643"/>
            <a:ext cx="381634" cy="359360"/>
          </a:xfrm>
          <a:prstGeom prst="rect">
            <a:avLst/>
          </a:prstGeom>
        </p:spPr>
      </p:pic>
      <p:pic>
        <p:nvPicPr>
          <p:cNvPr id="40" name="Picture 39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C0258C7C-652C-60A4-0B9F-24D84E398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31" y="4142222"/>
            <a:ext cx="381634" cy="359360"/>
          </a:xfrm>
          <a:prstGeom prst="rect">
            <a:avLst/>
          </a:prstGeom>
        </p:spPr>
      </p:pic>
      <p:pic>
        <p:nvPicPr>
          <p:cNvPr id="18" name="Picture 17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0C449655-05A1-743F-A626-605B8BF03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1479927"/>
            <a:ext cx="6973389" cy="2113792"/>
          </a:xfrm>
          <a:prstGeom prst="rect">
            <a:avLst/>
          </a:prstGeom>
        </p:spPr>
      </p:pic>
      <p:pic>
        <p:nvPicPr>
          <p:cNvPr id="3" name="Picture 2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FF28E2BA-C169-1BA6-139E-8C2444D1B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74" y="1471174"/>
            <a:ext cx="7038238" cy="21312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54B8CF-062B-E790-9AFA-59D0A0E9F5BB}"/>
              </a:ext>
            </a:extLst>
          </p:cNvPr>
          <p:cNvSpPr/>
          <p:nvPr/>
        </p:nvSpPr>
        <p:spPr>
          <a:xfrm>
            <a:off x="1773110" y="4777801"/>
            <a:ext cx="1378744" cy="729802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881F43-3BE3-A64B-AD3D-63EBE520DC41}"/>
              </a:ext>
            </a:extLst>
          </p:cNvPr>
          <p:cNvSpPr/>
          <p:nvPr/>
        </p:nvSpPr>
        <p:spPr>
          <a:xfrm>
            <a:off x="1773110" y="5563392"/>
            <a:ext cx="1378744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01CA7-AE51-824D-56DF-9C50913B64E0}"/>
              </a:ext>
            </a:extLst>
          </p:cNvPr>
          <p:cNvSpPr/>
          <p:nvPr/>
        </p:nvSpPr>
        <p:spPr>
          <a:xfrm>
            <a:off x="3608083" y="5563392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1D22C5-79BA-E3FF-202D-C60E7944819D}"/>
              </a:ext>
            </a:extLst>
          </p:cNvPr>
          <p:cNvSpPr/>
          <p:nvPr/>
        </p:nvSpPr>
        <p:spPr>
          <a:xfrm>
            <a:off x="3608083" y="4805443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598F21-4D51-8055-300D-1194E674FCF1}"/>
              </a:ext>
            </a:extLst>
          </p:cNvPr>
          <p:cNvSpPr/>
          <p:nvPr/>
        </p:nvSpPr>
        <p:spPr>
          <a:xfrm>
            <a:off x="5529428" y="5563392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70482A-C45E-E61D-ED29-0566632F7861}"/>
              </a:ext>
            </a:extLst>
          </p:cNvPr>
          <p:cNvSpPr/>
          <p:nvPr/>
        </p:nvSpPr>
        <p:spPr>
          <a:xfrm>
            <a:off x="5514817" y="4805443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671F6D0-B627-71A0-2CFC-87FD95EAA1D4}"/>
              </a:ext>
            </a:extLst>
          </p:cNvPr>
          <p:cNvSpPr txBox="1">
            <a:spLocks/>
          </p:cNvSpPr>
          <p:nvPr/>
        </p:nvSpPr>
        <p:spPr>
          <a:xfrm>
            <a:off x="8075358" y="5128790"/>
            <a:ext cx="1907619" cy="33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600" i="1" dirty="0"/>
              <a:t>Noise depends on Steane-encoding 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6DC22D-3A67-400E-8EFC-A25BF14C9D12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088313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8B6E0-B327-77B8-8F0C-1CA5FD840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3BB80-568F-9C4E-4B92-975D1901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Logical Injection Circuit Tomography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7711252-50F6-FD14-155C-8BB1BB12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56" t="26371" r="5636" b="30309"/>
          <a:stretch>
            <a:fillRect/>
          </a:stretch>
        </p:blipFill>
        <p:spPr>
          <a:xfrm>
            <a:off x="2373219" y="2407650"/>
            <a:ext cx="7445562" cy="2655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02A364-D742-EEA8-4B70-FD0D083AA3C1}"/>
                  </a:ext>
                </a:extLst>
              </p:cNvPr>
              <p:cNvSpPr txBox="1"/>
              <p:nvPr/>
            </p:nvSpPr>
            <p:spPr>
              <a:xfrm>
                <a:off x="2536343" y="4063191"/>
                <a:ext cx="775252" cy="52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en-US" sz="2800" b="0" i="1" baseline="-25000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02A364-D742-EEA8-4B70-FD0D083AA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343" y="4063191"/>
                <a:ext cx="775252" cy="528543"/>
              </a:xfrm>
              <a:prstGeom prst="rect">
                <a:avLst/>
              </a:prstGeom>
              <a:blipFill>
                <a:blip r:embed="rId3"/>
                <a:stretch>
                  <a:fillRect r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black letter and plus symbol&#10;&#10;AI-generated content may be incorrect.">
            <a:extLst>
              <a:ext uri="{FF2B5EF4-FFF2-40B4-BE49-F238E27FC236}">
                <a16:creationId xmlns:a16="http://schemas.microsoft.com/office/drawing/2014/main" id="{0523485F-BA25-1F86-220B-EC05F8929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781" y="4164496"/>
            <a:ext cx="483732" cy="427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61FF5C-27CD-3491-287E-B7258CB7393D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06414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68EDC-5281-7A7C-697D-001B5AE97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9D5EF-1161-D31F-8E85-B6C3BB79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Logical Injection Circuit Tomography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C3D840D-8BD1-019A-5056-6EA888543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56" t="26371" r="5636" b="30309"/>
          <a:stretch>
            <a:fillRect/>
          </a:stretch>
        </p:blipFill>
        <p:spPr>
          <a:xfrm>
            <a:off x="2373219" y="2407650"/>
            <a:ext cx="7445562" cy="2655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E50121-E5FF-4DEF-AF49-71C6A7B82F2E}"/>
                  </a:ext>
                </a:extLst>
              </p:cNvPr>
              <p:cNvSpPr txBox="1"/>
              <p:nvPr/>
            </p:nvSpPr>
            <p:spPr>
              <a:xfrm>
                <a:off x="2464905" y="4063191"/>
                <a:ext cx="775252" cy="52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baseline="-25000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E50121-E5FF-4DEF-AF49-71C6A7B82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905" y="4063191"/>
                <a:ext cx="775252" cy="528543"/>
              </a:xfrm>
              <a:prstGeom prst="rect">
                <a:avLst/>
              </a:prstGeom>
              <a:blipFill>
                <a:blip r:embed="rId3"/>
                <a:stretch>
                  <a:fillRect r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A793F03-4CEA-7DBA-AB04-63650142E105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6087169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E72BE-D965-49ED-5F5F-1396BD3CB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6EA0-8A93-7AB8-3199-8C3A4AA68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Logical Injection Circuit Tomography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66F580C-8B3A-A38C-FCD5-7D33C2B3A1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56" t="26371" r="5636" b="30309"/>
          <a:stretch>
            <a:fillRect/>
          </a:stretch>
        </p:blipFill>
        <p:spPr>
          <a:xfrm>
            <a:off x="2373219" y="2407650"/>
            <a:ext cx="7445562" cy="2655388"/>
          </a:xfrm>
          <a:prstGeom prst="rect">
            <a:avLst/>
          </a:prstGeom>
        </p:spPr>
      </p:pic>
      <p:pic>
        <p:nvPicPr>
          <p:cNvPr id="7" name="Picture 6" descr="A black letter and plus symbol&#10;&#10;AI-generated content may be incorrect.">
            <a:extLst>
              <a:ext uri="{FF2B5EF4-FFF2-40B4-BE49-F238E27FC236}">
                <a16:creationId xmlns:a16="http://schemas.microsoft.com/office/drawing/2014/main" id="{89FC959C-E28D-1164-D29A-240D5E8FB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781" y="4164496"/>
            <a:ext cx="483732" cy="427238"/>
          </a:xfrm>
          <a:prstGeom prst="rect">
            <a:avLst/>
          </a:prstGeom>
        </p:spPr>
      </p:pic>
      <p:pic>
        <p:nvPicPr>
          <p:cNvPr id="9" name="Picture 8" descr="A black symbols with a white background&#10;&#10;AI-generated content may be incorrect.">
            <a:extLst>
              <a:ext uri="{FF2B5EF4-FFF2-40B4-BE49-F238E27FC236}">
                <a16:creationId xmlns:a16="http://schemas.microsoft.com/office/drawing/2014/main" id="{A2C830EC-1D34-C271-1FAA-930B076EE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781" y="4164496"/>
            <a:ext cx="554496" cy="361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65BCD9-5317-4EAD-EA24-9677A4AA6E80}"/>
                  </a:ext>
                </a:extLst>
              </p:cNvPr>
              <p:cNvSpPr txBox="1"/>
              <p:nvPr/>
            </p:nvSpPr>
            <p:spPr>
              <a:xfrm>
                <a:off x="2464905" y="4063191"/>
                <a:ext cx="775252" cy="52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baseline="-25000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65BCD9-5317-4EAD-EA24-9677A4AA6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905" y="4063191"/>
                <a:ext cx="775252" cy="528543"/>
              </a:xfrm>
              <a:prstGeom prst="rect">
                <a:avLst/>
              </a:prstGeom>
              <a:blipFill>
                <a:blip r:embed="rId5"/>
                <a:stretch>
                  <a:fillRect r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F55A29D-9860-00E7-8AD3-EB0DC94C68D4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1408874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10D27-7C6D-0F4E-BC5D-B42231629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C544D-36D7-5B08-35F9-E333F92E7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Logical Injection Circuit Tomography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FD277A-C46D-8E9F-6063-241FD21A7E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56" t="26371" r="5636" b="30309"/>
          <a:stretch>
            <a:fillRect/>
          </a:stretch>
        </p:blipFill>
        <p:spPr>
          <a:xfrm>
            <a:off x="2373219" y="2407650"/>
            <a:ext cx="7445562" cy="2655388"/>
          </a:xfrm>
          <a:prstGeom prst="rect">
            <a:avLst/>
          </a:prstGeom>
        </p:spPr>
      </p:pic>
      <p:pic>
        <p:nvPicPr>
          <p:cNvPr id="7" name="Picture 6" descr="A black letter and plus symbol&#10;&#10;AI-generated content may be incorrect.">
            <a:extLst>
              <a:ext uri="{FF2B5EF4-FFF2-40B4-BE49-F238E27FC236}">
                <a16:creationId xmlns:a16="http://schemas.microsoft.com/office/drawing/2014/main" id="{20FF629A-5B03-7148-054C-5294DC1AA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781" y="4164496"/>
            <a:ext cx="483732" cy="427238"/>
          </a:xfrm>
          <a:prstGeom prst="rect">
            <a:avLst/>
          </a:prstGeom>
        </p:spPr>
      </p:pic>
      <p:pic>
        <p:nvPicPr>
          <p:cNvPr id="9" name="Picture 8" descr="A black symbols with a white background&#10;&#10;AI-generated content may be incorrect.">
            <a:extLst>
              <a:ext uri="{FF2B5EF4-FFF2-40B4-BE49-F238E27FC236}">
                <a16:creationId xmlns:a16="http://schemas.microsoft.com/office/drawing/2014/main" id="{CDE458E4-6B04-5B31-92B5-D3D1F0161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781" y="4164496"/>
            <a:ext cx="554496" cy="361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573513-314E-F319-2DFC-6B11021C2C81}"/>
                  </a:ext>
                </a:extLst>
              </p:cNvPr>
              <p:cNvSpPr txBox="1"/>
              <p:nvPr/>
            </p:nvSpPr>
            <p:spPr>
              <a:xfrm>
                <a:off x="2464905" y="4063191"/>
                <a:ext cx="775252" cy="52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baseline="-25000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65BCD9-5317-4EAD-EA24-9677A4AA6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905" y="4063191"/>
                <a:ext cx="775252" cy="528543"/>
              </a:xfrm>
              <a:prstGeom prst="rect">
                <a:avLst/>
              </a:prstGeom>
              <a:blipFill>
                <a:blip r:embed="rId5"/>
                <a:stretch>
                  <a:fillRect r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F5DC814-54E1-1018-EB40-7BD0C28B0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629" y="5485841"/>
            <a:ext cx="8628742" cy="588318"/>
          </a:xfrm>
        </p:spPr>
        <p:txBody>
          <a:bodyPr>
            <a:noAutofit/>
          </a:bodyPr>
          <a:lstStyle/>
          <a:p>
            <a:pPr marL="457200" lvl="1" indent="0" algn="ctr">
              <a:spcBef>
                <a:spcPts val="1800"/>
              </a:spcBef>
              <a:buNone/>
            </a:pPr>
            <a:r>
              <a:rPr lang="en-US" sz="2800" i="1" dirty="0"/>
              <a:t>solve system of equations, construct error channel</a:t>
            </a:r>
          </a:p>
          <a:p>
            <a:pPr marL="0" indent="0">
              <a:spcBef>
                <a:spcPts val="1800"/>
              </a:spcBef>
              <a:buNone/>
            </a:pP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FD0EFE-AD91-9E18-C29C-704A9354B7F2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7319933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EDC0A-AF23-EFC9-37D3-84A2CD7AB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564C-1C28-5415-38D8-23FB9A121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Two-Qubit Process Tomography </a:t>
            </a:r>
            <a:r>
              <a:rPr lang="en-US" sz="4000" i="1" dirty="0"/>
              <a:t>(thanks Aron)</a:t>
            </a:r>
            <a:endParaRPr lang="en-US" sz="4000" dirty="0"/>
          </a:p>
        </p:txBody>
      </p:sp>
      <p:pic>
        <p:nvPicPr>
          <p:cNvPr id="4" name="Picture 3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1A6294BD-37A0-D9E3-3414-9F11D89AB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863" y="1605206"/>
            <a:ext cx="8570274" cy="46995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8C5EAC-5D36-3C2F-96FE-361167157C94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0380904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8308AE-FC72-980E-2158-75B846724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C1755-19E4-8671-1B53-C377504DB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/>
              <a:t>Effective Error Channels PER vs LER</a:t>
            </a:r>
          </a:p>
        </p:txBody>
      </p:sp>
      <p:pic>
        <p:nvPicPr>
          <p:cNvPr id="12" name="Picture 11" descr="A graph with blue dots and white text&#10;&#10;AI-generated content may be incorrect.">
            <a:extLst>
              <a:ext uri="{FF2B5EF4-FFF2-40B4-BE49-F238E27FC236}">
                <a16:creationId xmlns:a16="http://schemas.microsoft.com/office/drawing/2014/main" id="{A72B84BD-A152-8E57-9CE4-D9DA02079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00" y="1920240"/>
            <a:ext cx="4927600" cy="3581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 descr="A graph with blue dots and white text&#10;&#10;AI-generated content may be incorrect.">
            <a:extLst>
              <a:ext uri="{FF2B5EF4-FFF2-40B4-BE49-F238E27FC236}">
                <a16:creationId xmlns:a16="http://schemas.microsoft.com/office/drawing/2014/main" id="{F30ABA75-B16A-A2B0-C114-0D27FC57D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920240"/>
            <a:ext cx="4927600" cy="3581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15" descr="A graph with blue dots and white text&#10;&#10;AI-generated content may be incorrect.">
            <a:extLst>
              <a:ext uri="{FF2B5EF4-FFF2-40B4-BE49-F238E27FC236}">
                <a16:creationId xmlns:a16="http://schemas.microsoft.com/office/drawing/2014/main" id="{A0C9EECD-7639-6978-3316-152464377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920240"/>
            <a:ext cx="4927600" cy="3581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8E9BC-5220-D3AC-1ED1-C4D03A092FA6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057207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81E058-9E33-968A-8346-1E7FA3DDA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blue dots and white text&#10;&#10;AI-generated content may be incorrect.">
            <a:extLst>
              <a:ext uri="{FF2B5EF4-FFF2-40B4-BE49-F238E27FC236}">
                <a16:creationId xmlns:a16="http://schemas.microsoft.com/office/drawing/2014/main" id="{A98E432C-F22E-8BC2-8ECA-9A7069E08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920240"/>
            <a:ext cx="4927600" cy="3581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5D1E6-C02D-B104-9FD2-75344DFCA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/>
              <a:t>Effective Error Channels PER vs LER</a:t>
            </a:r>
          </a:p>
        </p:txBody>
      </p:sp>
      <p:pic>
        <p:nvPicPr>
          <p:cNvPr id="12" name="Picture 11" descr="A graph with blue dots and white text&#10;&#10;AI-generated content may be incorrect.">
            <a:extLst>
              <a:ext uri="{FF2B5EF4-FFF2-40B4-BE49-F238E27FC236}">
                <a16:creationId xmlns:a16="http://schemas.microsoft.com/office/drawing/2014/main" id="{180E16BC-DF9C-0F74-0F71-D134FB672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200" y="1920240"/>
            <a:ext cx="4927600" cy="3581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B43221-105B-1D0C-C3AC-C3286E8E29EE}"/>
              </a:ext>
            </a:extLst>
          </p:cNvPr>
          <p:cNvSpPr/>
          <p:nvPr/>
        </p:nvSpPr>
        <p:spPr>
          <a:xfrm>
            <a:off x="1487181" y="4739480"/>
            <a:ext cx="376907" cy="2205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A1004A-A0F8-D55F-BF7B-0B09A726F02D}"/>
              </a:ext>
            </a:extLst>
          </p:cNvPr>
          <p:cNvSpPr/>
          <p:nvPr/>
        </p:nvSpPr>
        <p:spPr>
          <a:xfrm>
            <a:off x="7099842" y="4739480"/>
            <a:ext cx="376907" cy="2205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96E5F-11F1-33AD-6075-AEF3BFB48AF3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2107200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6530E2-69BC-144D-36C1-75426BAA4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blue dots and white text&#10;&#10;AI-generated content may be incorrect.">
            <a:extLst>
              <a:ext uri="{FF2B5EF4-FFF2-40B4-BE49-F238E27FC236}">
                <a16:creationId xmlns:a16="http://schemas.microsoft.com/office/drawing/2014/main" id="{5AEC5B9C-941E-C1E8-7FA6-9A62E0EDF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920240"/>
            <a:ext cx="4927600" cy="3581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A927D6-54BA-D3A9-6D3F-DB6F67017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/>
              <a:t>Effective Error Channels PER vs LER</a:t>
            </a:r>
          </a:p>
        </p:txBody>
      </p:sp>
      <p:pic>
        <p:nvPicPr>
          <p:cNvPr id="12" name="Picture 11" descr="A graph with blue dots and white text&#10;&#10;AI-generated content may be incorrect.">
            <a:extLst>
              <a:ext uri="{FF2B5EF4-FFF2-40B4-BE49-F238E27FC236}">
                <a16:creationId xmlns:a16="http://schemas.microsoft.com/office/drawing/2014/main" id="{EFB032E6-E63B-2FF1-57C8-E031448C5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200" y="1920240"/>
            <a:ext cx="4927600" cy="3581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CDE11E-4909-39A7-1E8F-5A5BF1B262FF}"/>
              </a:ext>
            </a:extLst>
          </p:cNvPr>
          <p:cNvSpPr/>
          <p:nvPr/>
        </p:nvSpPr>
        <p:spPr>
          <a:xfrm>
            <a:off x="1487181" y="4739480"/>
            <a:ext cx="376907" cy="2205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FC1B98-646E-347A-8B92-B8811ACE515C}"/>
              </a:ext>
            </a:extLst>
          </p:cNvPr>
          <p:cNvSpPr/>
          <p:nvPr/>
        </p:nvSpPr>
        <p:spPr>
          <a:xfrm>
            <a:off x="7099842" y="4739480"/>
            <a:ext cx="376907" cy="2205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7" name="Picture 6" descr="A graph of a function&#10;&#10;AI-generated content may be incorrect.">
            <a:extLst>
              <a:ext uri="{FF2B5EF4-FFF2-40B4-BE49-F238E27FC236}">
                <a16:creationId xmlns:a16="http://schemas.microsoft.com/office/drawing/2014/main" id="{501B0EEB-D976-C1E7-6EB3-3FB8B8CDC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20240"/>
            <a:ext cx="4927600" cy="3581400"/>
          </a:xfrm>
          <a:prstGeom prst="rect">
            <a:avLst/>
          </a:prstGeom>
        </p:spPr>
      </p:pic>
      <p:pic>
        <p:nvPicPr>
          <p:cNvPr id="9" name="Picture 8" descr="A graph with blue dots and a line&#10;&#10;AI-generated content may be incorrect.">
            <a:extLst>
              <a:ext uri="{FF2B5EF4-FFF2-40B4-BE49-F238E27FC236}">
                <a16:creationId xmlns:a16="http://schemas.microsoft.com/office/drawing/2014/main" id="{7EEDE4EC-73B7-60A1-C710-E1F8CE064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198" y="1920240"/>
            <a:ext cx="4916181" cy="358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9B23F0-2EB9-777C-63F1-84E6946B4013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57532673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2A018-5434-A362-0339-ECA1E8339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4C3F8-E7DB-B7AC-8A26-6F264CD28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Applying Effective Error Channels to Logical Circuit</a:t>
            </a:r>
          </a:p>
        </p:txBody>
      </p:sp>
      <p:pic>
        <p:nvPicPr>
          <p:cNvPr id="4" name="Picture 3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90ACE098-8950-0C80-32B6-184524345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27" y="1951979"/>
            <a:ext cx="10786361" cy="3516323"/>
          </a:xfrm>
          <a:prstGeom prst="rect">
            <a:avLst/>
          </a:prstGeom>
        </p:spPr>
      </p:pic>
      <p:pic>
        <p:nvPicPr>
          <p:cNvPr id="3" name="Picture 2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2F00F5D5-0BD2-401A-6058-5EA3B02DB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27" y="2018675"/>
            <a:ext cx="10724147" cy="32474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263027-FFB6-7FDB-46DB-4CE9F203CF70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4660674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A97F4-913C-A680-B743-D6B23DDFB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7B6D6-0580-1C7B-6763-4CB093F59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Applying Effective Error Channels to Logical Circuit</a:t>
            </a:r>
          </a:p>
        </p:txBody>
      </p:sp>
      <p:pic>
        <p:nvPicPr>
          <p:cNvPr id="3" name="Picture 2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19E28B32-5D4C-0159-EBCB-8ECAE4F9F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10" y="2080281"/>
            <a:ext cx="10423979" cy="3156557"/>
          </a:xfrm>
          <a:prstGeom prst="rect">
            <a:avLst/>
          </a:prstGeom>
        </p:spPr>
      </p:pic>
      <p:pic>
        <p:nvPicPr>
          <p:cNvPr id="5" name="Picture 4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2669DA62-37D1-F514-40AF-0AA0EDA8C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27" y="2104361"/>
            <a:ext cx="10400862" cy="3108396"/>
          </a:xfrm>
          <a:prstGeom prst="rect">
            <a:avLst/>
          </a:prstGeom>
        </p:spPr>
      </p:pic>
      <p:pic>
        <p:nvPicPr>
          <p:cNvPr id="4" name="Picture 3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17CBB1D0-D8DB-CB98-7646-D74900B45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27" y="1951979"/>
            <a:ext cx="10786361" cy="3516323"/>
          </a:xfrm>
          <a:prstGeom prst="rect">
            <a:avLst/>
          </a:prstGeom>
        </p:spPr>
      </p:pic>
      <p:pic>
        <p:nvPicPr>
          <p:cNvPr id="6" name="Picture 5" descr="A purple scribble on a white background&#10;&#10;AI-generated content may be incorrect.">
            <a:extLst>
              <a:ext uri="{FF2B5EF4-FFF2-40B4-BE49-F238E27FC236}">
                <a16:creationId xmlns:a16="http://schemas.microsoft.com/office/drawing/2014/main" id="{38FA6AFF-C7F1-7551-E9A2-666BE173B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589" y="5373293"/>
            <a:ext cx="482980" cy="39845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1C3FA8-5277-53D3-E518-E5D7810254D9}"/>
              </a:ext>
            </a:extLst>
          </p:cNvPr>
          <p:cNvSpPr txBox="1">
            <a:spLocks/>
          </p:cNvSpPr>
          <p:nvPr/>
        </p:nvSpPr>
        <p:spPr>
          <a:xfrm>
            <a:off x="4171853" y="5397374"/>
            <a:ext cx="4576940" cy="39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= Injection circuit effective error channel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4DF1EB-52EC-7ED2-DC30-08718223C0B4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3913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D50B6-9121-908B-B2BA-E6B0DA154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AD617E03-FD6A-3002-6C8A-070784B72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74" y="1438889"/>
            <a:ext cx="7038238" cy="22944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FF7EC1-429F-9A8B-BEA0-425F635D5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 Question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BCAE8C2-370A-D9F7-7FF8-5143443B7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295" y="3627449"/>
            <a:ext cx="2355412" cy="332366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1600" dirty="0"/>
              <a:t>Logical Circuit (6 qubits)</a:t>
            </a:r>
          </a:p>
        </p:txBody>
      </p:sp>
      <p:pic>
        <p:nvPicPr>
          <p:cNvPr id="8" name="Picture 7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EB24997F-91AF-B2CA-DA12-998CDF6CF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53892"/>
            <a:ext cx="6973389" cy="211166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3B42931-70CF-D219-662A-3B833A254394}"/>
              </a:ext>
            </a:extLst>
          </p:cNvPr>
          <p:cNvSpPr txBox="1">
            <a:spLocks/>
          </p:cNvSpPr>
          <p:nvPr/>
        </p:nvSpPr>
        <p:spPr>
          <a:xfrm>
            <a:off x="2174860" y="6349831"/>
            <a:ext cx="4178439" cy="33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600" dirty="0"/>
              <a:t>Encoded circuit with Steane code (50 qubits)</a:t>
            </a:r>
          </a:p>
        </p:txBody>
      </p:sp>
      <p:pic>
        <p:nvPicPr>
          <p:cNvPr id="30" name="Picture 29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5072365A-B2CA-C9A7-409B-FE07F83D4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1" y="5862808"/>
            <a:ext cx="381634" cy="359360"/>
          </a:xfrm>
          <a:prstGeom prst="rect">
            <a:avLst/>
          </a:prstGeom>
        </p:spPr>
      </p:pic>
      <p:pic>
        <p:nvPicPr>
          <p:cNvPr id="36" name="Picture 35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60EAA234-FBDB-C1DB-72B2-49A024913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939" y="5518247"/>
            <a:ext cx="381634" cy="359360"/>
          </a:xfrm>
          <a:prstGeom prst="rect">
            <a:avLst/>
          </a:prstGeom>
        </p:spPr>
      </p:pic>
      <p:pic>
        <p:nvPicPr>
          <p:cNvPr id="37" name="Picture 36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86A6EF66-3F6A-8244-626D-7CCF3AB79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1" y="5128790"/>
            <a:ext cx="381634" cy="359360"/>
          </a:xfrm>
          <a:prstGeom prst="rect">
            <a:avLst/>
          </a:prstGeom>
        </p:spPr>
      </p:pic>
      <p:pic>
        <p:nvPicPr>
          <p:cNvPr id="38" name="Picture 37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68A39D1F-72C3-C54D-9ACE-F63534A95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939" y="4850362"/>
            <a:ext cx="381634" cy="359360"/>
          </a:xfrm>
          <a:prstGeom prst="rect">
            <a:avLst/>
          </a:prstGeom>
        </p:spPr>
      </p:pic>
      <p:pic>
        <p:nvPicPr>
          <p:cNvPr id="39" name="Picture 38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EF2EAEBC-DB08-CB71-C321-C1CB5FD50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1" y="4542643"/>
            <a:ext cx="381634" cy="359360"/>
          </a:xfrm>
          <a:prstGeom prst="rect">
            <a:avLst/>
          </a:prstGeom>
        </p:spPr>
      </p:pic>
      <p:pic>
        <p:nvPicPr>
          <p:cNvPr id="40" name="Picture 39" descr="A colorful triangle with numbers and lines&#10;&#10;AI-generated content may be incorrect.">
            <a:extLst>
              <a:ext uri="{FF2B5EF4-FFF2-40B4-BE49-F238E27FC236}">
                <a16:creationId xmlns:a16="http://schemas.microsoft.com/office/drawing/2014/main" id="{7646E368-7215-7426-88C6-2416FF5A2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1" y="4142222"/>
            <a:ext cx="381634" cy="3593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899E28-9225-168C-5E1D-B69F911EF859}"/>
              </a:ext>
            </a:extLst>
          </p:cNvPr>
          <p:cNvSpPr/>
          <p:nvPr/>
        </p:nvSpPr>
        <p:spPr>
          <a:xfrm>
            <a:off x="1773110" y="4777801"/>
            <a:ext cx="1378744" cy="729802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CFD12-673A-DE1F-5DC3-EDBB6A9B98A7}"/>
              </a:ext>
            </a:extLst>
          </p:cNvPr>
          <p:cNvSpPr/>
          <p:nvPr/>
        </p:nvSpPr>
        <p:spPr>
          <a:xfrm>
            <a:off x="1773110" y="5563392"/>
            <a:ext cx="1378744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0352B6-5BC7-4D98-B767-75197ED268C4}"/>
              </a:ext>
            </a:extLst>
          </p:cNvPr>
          <p:cNvSpPr/>
          <p:nvPr/>
        </p:nvSpPr>
        <p:spPr>
          <a:xfrm>
            <a:off x="3608083" y="5563392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931F66-CD7B-8C39-8840-4A89D7E03213}"/>
              </a:ext>
            </a:extLst>
          </p:cNvPr>
          <p:cNvSpPr/>
          <p:nvPr/>
        </p:nvSpPr>
        <p:spPr>
          <a:xfrm>
            <a:off x="3608083" y="4805443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BD1905-DE49-8C92-AA14-79E2F4A75514}"/>
              </a:ext>
            </a:extLst>
          </p:cNvPr>
          <p:cNvSpPr/>
          <p:nvPr/>
        </p:nvSpPr>
        <p:spPr>
          <a:xfrm>
            <a:off x="5529428" y="5563392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903FAE-981B-9929-696F-B889E1BAC425}"/>
              </a:ext>
            </a:extLst>
          </p:cNvPr>
          <p:cNvSpPr/>
          <p:nvPr/>
        </p:nvSpPr>
        <p:spPr>
          <a:xfrm>
            <a:off x="5514817" y="4805443"/>
            <a:ext cx="1465116" cy="702160"/>
          </a:xfrm>
          <a:prstGeom prst="rect">
            <a:avLst/>
          </a:prstGeom>
          <a:solidFill>
            <a:srgbClr val="7030A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0A107B3-A8D7-F02B-2914-37DA8ACF84F2}"/>
              </a:ext>
            </a:extLst>
          </p:cNvPr>
          <p:cNvSpPr txBox="1">
            <a:spLocks/>
          </p:cNvSpPr>
          <p:nvPr/>
        </p:nvSpPr>
        <p:spPr>
          <a:xfrm>
            <a:off x="8075358" y="5128790"/>
            <a:ext cx="1907619" cy="33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600" i="1" dirty="0"/>
              <a:t>Noise depends on Steane-encoding !</a:t>
            </a:r>
          </a:p>
        </p:txBody>
      </p:sp>
      <p:pic>
        <p:nvPicPr>
          <p:cNvPr id="20" name="Picture 19" descr="A purple scribble on a white background&#10;&#10;AI-generated content may be incorrect.">
            <a:extLst>
              <a:ext uri="{FF2B5EF4-FFF2-40B4-BE49-F238E27FC236}">
                <a16:creationId xmlns:a16="http://schemas.microsoft.com/office/drawing/2014/main" id="{65769E14-50B4-E993-E584-CC7674048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557" y="1003834"/>
            <a:ext cx="344202" cy="283967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EFC15B6-C2AA-5A85-7B92-2A8453AA4AF9}"/>
              </a:ext>
            </a:extLst>
          </p:cNvPr>
          <p:cNvSpPr txBox="1">
            <a:spLocks/>
          </p:cNvSpPr>
          <p:nvPr/>
        </p:nvSpPr>
        <p:spPr>
          <a:xfrm>
            <a:off x="6979933" y="1018331"/>
            <a:ext cx="3261816" cy="283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= effective error channel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9165F-03A8-5D43-7988-27C6B824197A}"/>
              </a:ext>
            </a:extLst>
          </p:cNvPr>
          <p:cNvSpPr txBox="1"/>
          <p:nvPr/>
        </p:nvSpPr>
        <p:spPr>
          <a:xfrm>
            <a:off x="11698977" y="6369675"/>
            <a:ext cx="32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9457663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FFC07-4A7A-4D58-33F7-B0CC723FD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BD9F-C0FA-5FDC-9676-B98D6791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Applying Effective Error Channels to Logical Circuit</a:t>
            </a:r>
          </a:p>
        </p:txBody>
      </p:sp>
      <p:pic>
        <p:nvPicPr>
          <p:cNvPr id="4" name="Picture 3" descr="A blue paint splatter on a white background&#10;&#10;AI-generated content may be incorrect.">
            <a:extLst>
              <a:ext uri="{FF2B5EF4-FFF2-40B4-BE49-F238E27FC236}">
                <a16:creationId xmlns:a16="http://schemas.microsoft.com/office/drawing/2014/main" id="{1EAE6706-32E5-1277-D9BC-9D7B7EF63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074" y="5769529"/>
            <a:ext cx="526779" cy="48727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FE9A3A-8C76-099B-F280-79BBA67B4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1853" y="5863201"/>
            <a:ext cx="3625987" cy="398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= CNOT effective error channel</a:t>
            </a:r>
          </a:p>
        </p:txBody>
      </p:sp>
      <p:pic>
        <p:nvPicPr>
          <p:cNvPr id="8" name="Picture 7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AA230402-FA1D-3DDD-4DD4-D65329CB1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34518"/>
            <a:ext cx="10682653" cy="3395488"/>
          </a:xfrm>
          <a:prstGeom prst="rect">
            <a:avLst/>
          </a:prstGeom>
        </p:spPr>
      </p:pic>
      <p:pic>
        <p:nvPicPr>
          <p:cNvPr id="11" name="Picture 10" descr="A purple scribble on a white background&#10;&#10;AI-generated content may be incorrect.">
            <a:extLst>
              <a:ext uri="{FF2B5EF4-FFF2-40B4-BE49-F238E27FC236}">
                <a16:creationId xmlns:a16="http://schemas.microsoft.com/office/drawing/2014/main" id="{1B38C707-F21C-1E8E-2827-7C7A4F193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589" y="5373293"/>
            <a:ext cx="482980" cy="39845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68815B-4FCE-C6EA-CBCC-90C6BEE8154C}"/>
              </a:ext>
            </a:extLst>
          </p:cNvPr>
          <p:cNvSpPr txBox="1">
            <a:spLocks/>
          </p:cNvSpPr>
          <p:nvPr/>
        </p:nvSpPr>
        <p:spPr>
          <a:xfrm>
            <a:off x="4171853" y="5397374"/>
            <a:ext cx="4576940" cy="39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= Injection circuit effective error channel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DD0D8-1C1D-01E4-F441-BB1E84493EA2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15154714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EB2A7-3CCC-FD2D-5E71-BE647D821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72850-6C39-8323-B095-96582A9E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Applying Effective Error Channels to Logical Circuit</a:t>
            </a:r>
          </a:p>
        </p:txBody>
      </p:sp>
      <p:pic>
        <p:nvPicPr>
          <p:cNvPr id="3" name="Picture 2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526A36B6-410D-84E7-2E60-419AFB08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10" y="2080281"/>
            <a:ext cx="10423979" cy="3156557"/>
          </a:xfrm>
          <a:prstGeom prst="rect">
            <a:avLst/>
          </a:prstGeom>
        </p:spPr>
      </p:pic>
      <p:pic>
        <p:nvPicPr>
          <p:cNvPr id="5" name="Picture 4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40A37597-F049-83B9-F8DB-A584DB572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27" y="2104361"/>
            <a:ext cx="10400862" cy="3108396"/>
          </a:xfrm>
          <a:prstGeom prst="rect">
            <a:avLst/>
          </a:prstGeom>
        </p:spPr>
      </p:pic>
      <p:pic>
        <p:nvPicPr>
          <p:cNvPr id="6" name="Picture 5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64F4BF48-BA61-AC0B-7883-75D4B7093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27" y="2060021"/>
            <a:ext cx="10423979" cy="3110571"/>
          </a:xfrm>
          <a:prstGeom prst="rect">
            <a:avLst/>
          </a:prstGeom>
        </p:spPr>
      </p:pic>
      <p:pic>
        <p:nvPicPr>
          <p:cNvPr id="16" name="Picture 15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63815ADB-2738-2EDB-394E-45130AFF6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934518"/>
            <a:ext cx="10682653" cy="3395488"/>
          </a:xfrm>
          <a:prstGeom prst="rect">
            <a:avLst/>
          </a:prstGeom>
        </p:spPr>
      </p:pic>
      <p:pic>
        <p:nvPicPr>
          <p:cNvPr id="12" name="Picture 11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2CA32B63-8418-2B98-4B12-EE4AFF48B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284" y="1907400"/>
            <a:ext cx="10862484" cy="3402154"/>
          </a:xfrm>
          <a:prstGeom prst="rect">
            <a:avLst/>
          </a:prstGeom>
        </p:spPr>
      </p:pic>
      <p:pic>
        <p:nvPicPr>
          <p:cNvPr id="19" name="Picture 18" descr="A blue paint splatter on a white background&#10;&#10;AI-generated content may be incorrect.">
            <a:extLst>
              <a:ext uri="{FF2B5EF4-FFF2-40B4-BE49-F238E27FC236}">
                <a16:creationId xmlns:a16="http://schemas.microsoft.com/office/drawing/2014/main" id="{33940ACD-31B3-D1A0-3C59-CA5A0DF2C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5074" y="5769529"/>
            <a:ext cx="526779" cy="487271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A21A03-9242-7A76-6B2C-C1FEFC0CB8EA}"/>
              </a:ext>
            </a:extLst>
          </p:cNvPr>
          <p:cNvSpPr txBox="1">
            <a:spLocks/>
          </p:cNvSpPr>
          <p:nvPr/>
        </p:nvSpPr>
        <p:spPr>
          <a:xfrm>
            <a:off x="4171853" y="5863201"/>
            <a:ext cx="3625987" cy="39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/>
              <a:t>= CNOT effective error channel</a:t>
            </a:r>
            <a:endParaRPr lang="en-US" sz="1800" dirty="0"/>
          </a:p>
        </p:txBody>
      </p:sp>
      <p:pic>
        <p:nvPicPr>
          <p:cNvPr id="21" name="Picture 20" descr="A purple scribble on a white background&#10;&#10;AI-generated content may be incorrect.">
            <a:extLst>
              <a:ext uri="{FF2B5EF4-FFF2-40B4-BE49-F238E27FC236}">
                <a16:creationId xmlns:a16="http://schemas.microsoft.com/office/drawing/2014/main" id="{06655896-E03E-E0D1-E422-A24A53432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8589" y="5373293"/>
            <a:ext cx="482980" cy="398459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E40ABD7-A958-CD3E-C2C8-D2668CCA29E4}"/>
              </a:ext>
            </a:extLst>
          </p:cNvPr>
          <p:cNvSpPr txBox="1">
            <a:spLocks/>
          </p:cNvSpPr>
          <p:nvPr/>
        </p:nvSpPr>
        <p:spPr>
          <a:xfrm>
            <a:off x="4171853" y="5397374"/>
            <a:ext cx="4576940" cy="39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= Injection circuit effective error channel</a:t>
            </a:r>
          </a:p>
        </p:txBody>
      </p:sp>
      <p:pic>
        <p:nvPicPr>
          <p:cNvPr id="23" name="Picture 22" descr="A red scribble on a white background&#10;&#10;AI-generated content may be incorrect.">
            <a:extLst>
              <a:ext uri="{FF2B5EF4-FFF2-40B4-BE49-F238E27FC236}">
                <a16:creationId xmlns:a16="http://schemas.microsoft.com/office/drawing/2014/main" id="{4A6CEE5C-5733-B983-FE16-B320626392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3310" y="6272552"/>
            <a:ext cx="429738" cy="404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4C316746-9089-F7A9-E8DC-2407DC97D1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1569" y="6297864"/>
                <a:ext cx="4576940" cy="3984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initialization error channel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4C316746-9089-F7A9-E8DC-2407DC97D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569" y="6297864"/>
                <a:ext cx="4576940" cy="398459"/>
              </a:xfrm>
              <a:prstGeom prst="rect">
                <a:avLst/>
              </a:prstGeom>
              <a:blipFill>
                <a:blip r:embed="rId10"/>
                <a:stretch>
                  <a:fillRect l="-1108" t="-1212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6160A58-65F3-D868-09A4-94864822E45C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2301023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30E3A3-CD95-0D11-551E-224E91195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D593A-236D-A71A-6801-1F0978D7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3600" dirty="0"/>
              <a:t>Undetected Error Probability for the Logical Circuit with Circuit-level Noise (Perfect QEC and Initialization)</a:t>
            </a:r>
            <a:br>
              <a:rPr lang="en-US" sz="3600" i="1" dirty="0"/>
            </a:br>
            <a:endParaRPr lang="en-US" sz="3800" i="1" dirty="0"/>
          </a:p>
        </p:txBody>
      </p:sp>
      <p:pic>
        <p:nvPicPr>
          <p:cNvPr id="8" name="Picture 7" descr="A graph with a line and a red dotted line&#10;&#10;AI-generated content may be incorrect.">
            <a:extLst>
              <a:ext uri="{FF2B5EF4-FFF2-40B4-BE49-F238E27FC236}">
                <a16:creationId xmlns:a16="http://schemas.microsoft.com/office/drawing/2014/main" id="{0A54EDA9-8E69-712B-C16A-E624B8D6B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581" y="1876426"/>
            <a:ext cx="6026838" cy="38957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 descr="A graph with a line and a red dotted line&#10;&#10;AI-generated content may be incorrect.">
            <a:extLst>
              <a:ext uri="{FF2B5EF4-FFF2-40B4-BE49-F238E27FC236}">
                <a16:creationId xmlns:a16="http://schemas.microsoft.com/office/drawing/2014/main" id="{18EA79D7-F219-6609-DB97-02FCF21A9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581" y="1876426"/>
            <a:ext cx="6026841" cy="38957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229608-B580-53D3-1C75-99DD1CB66606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57751814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A865C1-FC14-72D6-AA07-63689465F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3089C-E0F5-34BE-FAE6-0CE5FA52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3600" dirty="0"/>
              <a:t>Undetected Error Probability for the Logical Circuit with Circuit-level Noise (Perfect QEC and Initialization)</a:t>
            </a:r>
            <a:br>
              <a:rPr lang="en-US" sz="3600" i="1" dirty="0"/>
            </a:br>
            <a:endParaRPr lang="en-US" sz="3800" i="1" dirty="0"/>
          </a:p>
        </p:txBody>
      </p:sp>
      <p:pic>
        <p:nvPicPr>
          <p:cNvPr id="8" name="Picture 7" descr="A graph with a line and a red dotted line&#10;&#10;AI-generated content may be incorrect.">
            <a:extLst>
              <a:ext uri="{FF2B5EF4-FFF2-40B4-BE49-F238E27FC236}">
                <a16:creationId xmlns:a16="http://schemas.microsoft.com/office/drawing/2014/main" id="{D39F6866-F55A-7245-994F-7AB2618BC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581" y="1876426"/>
            <a:ext cx="6026838" cy="38957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 descr="A graph of error probability&#10;&#10;AI-generated content may be incorrect.">
            <a:extLst>
              <a:ext uri="{FF2B5EF4-FFF2-40B4-BE49-F238E27FC236}">
                <a16:creationId xmlns:a16="http://schemas.microsoft.com/office/drawing/2014/main" id="{D156E226-AFFD-694C-02F6-74DCD82DA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581" y="1876428"/>
            <a:ext cx="6026838" cy="38957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6EE4A2-F8D9-7629-D59F-13B877EB62D7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35682145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816324-3BA7-7527-AB0C-658715DDD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6D81-15BA-4B37-C804-1E45ECE4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3600" dirty="0"/>
              <a:t>Undetected Error Probability for the Logical Circuit with Circuit-level Noise (Perfect QEC and Initialization)</a:t>
            </a:r>
            <a:br>
              <a:rPr lang="en-US" sz="3600" i="1" dirty="0"/>
            </a:br>
            <a:endParaRPr lang="en-US" sz="3800" i="1" dirty="0"/>
          </a:p>
        </p:txBody>
      </p:sp>
      <p:pic>
        <p:nvPicPr>
          <p:cNvPr id="8" name="Picture 7" descr="A graph with a line and a red dotted line&#10;&#10;AI-generated content may be incorrect.">
            <a:extLst>
              <a:ext uri="{FF2B5EF4-FFF2-40B4-BE49-F238E27FC236}">
                <a16:creationId xmlns:a16="http://schemas.microsoft.com/office/drawing/2014/main" id="{22957F6C-DC7D-91EC-E423-067FC7481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581" y="1876426"/>
            <a:ext cx="6026838" cy="38957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 descr="A graph of error probability&#10;&#10;AI-generated content may be incorrect.">
            <a:extLst>
              <a:ext uri="{FF2B5EF4-FFF2-40B4-BE49-F238E27FC236}">
                <a16:creationId xmlns:a16="http://schemas.microsoft.com/office/drawing/2014/main" id="{DB79EDD2-0B41-F0DD-ACFC-722AE8D7C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581" y="1876428"/>
            <a:ext cx="6026838" cy="38957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34547B-BCEC-A939-21C9-8321B0265EF9}"/>
              </a:ext>
            </a:extLst>
          </p:cNvPr>
          <p:cNvSpPr/>
          <p:nvPr/>
        </p:nvSpPr>
        <p:spPr>
          <a:xfrm>
            <a:off x="3772861" y="4616037"/>
            <a:ext cx="943068" cy="55193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93D2D-001B-0983-50D4-6E03CAAD74F1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18760389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EB143C-0D73-871B-0F9F-67BEF9DC3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426CE-39F6-42CF-86A5-C6DE5B0D0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3600" dirty="0"/>
              <a:t>Undetected Error Probability for the Logical Circuit with Circuit-level Noise (Perfect QEC and Initialization)</a:t>
            </a:r>
            <a:br>
              <a:rPr lang="en-US" sz="3600" i="1" dirty="0"/>
            </a:br>
            <a:endParaRPr lang="en-US" sz="3800" i="1" dirty="0"/>
          </a:p>
        </p:txBody>
      </p:sp>
      <p:pic>
        <p:nvPicPr>
          <p:cNvPr id="8" name="Picture 7" descr="A graph with a line and a red dotted line&#10;&#10;AI-generated content may be incorrect.">
            <a:extLst>
              <a:ext uri="{FF2B5EF4-FFF2-40B4-BE49-F238E27FC236}">
                <a16:creationId xmlns:a16="http://schemas.microsoft.com/office/drawing/2014/main" id="{C03EF0CB-07DD-C185-A3EA-4D1279273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581" y="1876426"/>
            <a:ext cx="6026838" cy="38957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48489E-84E6-C645-722F-15EE899344A8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61478719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9080E8-8449-2D8D-118F-67DFFD4D7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C180A-0611-CE91-7EC6-762B433C2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3600" dirty="0"/>
              <a:t>Undetected Error Probability for the Logical Circuit with Circuit-level Noise (Perfect QEC and Initialization)</a:t>
            </a:r>
            <a:br>
              <a:rPr lang="en-US" sz="3600" i="1" dirty="0"/>
            </a:br>
            <a:endParaRPr lang="en-US" sz="3800" i="1" dirty="0"/>
          </a:p>
        </p:txBody>
      </p:sp>
      <p:pic>
        <p:nvPicPr>
          <p:cNvPr id="8" name="Picture 7" descr="A graph with a line and a red dotted line&#10;&#10;AI-generated content may be incorrect.">
            <a:extLst>
              <a:ext uri="{FF2B5EF4-FFF2-40B4-BE49-F238E27FC236}">
                <a16:creationId xmlns:a16="http://schemas.microsoft.com/office/drawing/2014/main" id="{CC5ACD88-B9A1-8A09-9442-38CD3BA8A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581" y="1876426"/>
            <a:ext cx="6026838" cy="38957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 descr="A graph of error probability&#10;&#10;AI-generated content may be incorrect.">
            <a:extLst>
              <a:ext uri="{FF2B5EF4-FFF2-40B4-BE49-F238E27FC236}">
                <a16:creationId xmlns:a16="http://schemas.microsoft.com/office/drawing/2014/main" id="{C6C5DF02-F59E-8443-C5CE-096E66A4D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581" y="1876426"/>
            <a:ext cx="6026838" cy="38957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2E3522-E9C1-C04B-E9E3-6D2D584F87E6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50327015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6368C0-F637-D421-DE25-8B024205E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4F06D-96E4-AFD9-B156-A182FBEE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3600" dirty="0"/>
              <a:t>Undetected Error Probability for the Logical Circuit with Circuit-level Noise (Perfect QEC and Initialization)</a:t>
            </a:r>
            <a:br>
              <a:rPr lang="en-US" sz="3600" i="1" dirty="0"/>
            </a:br>
            <a:endParaRPr lang="en-US" sz="3800" i="1" dirty="0"/>
          </a:p>
        </p:txBody>
      </p:sp>
      <p:pic>
        <p:nvPicPr>
          <p:cNvPr id="8" name="Picture 7" descr="A graph with a line and a red dotted line&#10;&#10;AI-generated content may be incorrect.">
            <a:extLst>
              <a:ext uri="{FF2B5EF4-FFF2-40B4-BE49-F238E27FC236}">
                <a16:creationId xmlns:a16="http://schemas.microsoft.com/office/drawing/2014/main" id="{390CD6A2-50B4-1581-70A6-A53A471D9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581" y="1876426"/>
            <a:ext cx="6026838" cy="38957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 descr="A graph of error probability&#10;&#10;AI-generated content may be incorrect.">
            <a:extLst>
              <a:ext uri="{FF2B5EF4-FFF2-40B4-BE49-F238E27FC236}">
                <a16:creationId xmlns:a16="http://schemas.microsoft.com/office/drawing/2014/main" id="{DF2C6278-FC1A-856F-15CB-F5A53C2E8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581" y="1876426"/>
            <a:ext cx="6026843" cy="389572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BB1E93-93DD-9ED0-9618-D5821C90C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963" y="6132501"/>
            <a:ext cx="6464063" cy="514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/>
              <a:t>Need more shots when constructing EECs at small PERs! </a:t>
            </a:r>
          </a:p>
        </p:txBody>
      </p:sp>
      <p:pic>
        <p:nvPicPr>
          <p:cNvPr id="5" name="Picture 4" descr="A graph of error probability&#10;&#10;AI-generated content may be incorrect.">
            <a:extLst>
              <a:ext uri="{FF2B5EF4-FFF2-40B4-BE49-F238E27FC236}">
                <a16:creationId xmlns:a16="http://schemas.microsoft.com/office/drawing/2014/main" id="{73BA80C8-3A00-75F5-0418-AE2A7372A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576" y="1876426"/>
            <a:ext cx="6026838" cy="38957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CC8D30-D186-AD60-3919-F7884E67DFCD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38238962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68FE9-1707-8E5C-8F07-C29F69157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703F-6BB7-6052-F313-DE6A26386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653" y="1357082"/>
            <a:ext cx="10032694" cy="2387600"/>
          </a:xfrm>
        </p:spPr>
        <p:txBody>
          <a:bodyPr>
            <a:noAutofit/>
          </a:bodyPr>
          <a:lstStyle/>
          <a:p>
            <a:r>
              <a:rPr lang="en-US" sz="5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ⅠⅠⅠ</a:t>
            </a:r>
            <a:r>
              <a:rPr lang="en-US" sz="5000" b="1" i="1" dirty="0"/>
              <a:t>. Outlook</a:t>
            </a:r>
          </a:p>
        </p:txBody>
      </p:sp>
    </p:spTree>
    <p:extLst>
      <p:ext uri="{BB962C8B-B14F-4D97-AF65-F5344CB8AC3E}">
        <p14:creationId xmlns:p14="http://schemas.microsoft.com/office/powerpoint/2010/main" val="192084640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AA204-8750-A979-BC41-CF54234ED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7A5C-40F0-0C90-AB72-685F46268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Simulating Fully-Encoded Circuit for Comparison?</a:t>
            </a:r>
          </a:p>
        </p:txBody>
      </p:sp>
      <p:pic>
        <p:nvPicPr>
          <p:cNvPr id="17" name="Picture 16" descr="A black question mark and lines&#10;&#10;AI-generated content may be incorrect.">
            <a:extLst>
              <a:ext uri="{FF2B5EF4-FFF2-40B4-BE49-F238E27FC236}">
                <a16:creationId xmlns:a16="http://schemas.microsoft.com/office/drawing/2014/main" id="{5A5A7B4B-011D-1841-3356-82D6196E8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71" y="3524306"/>
            <a:ext cx="640559" cy="753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CA056CC-A5E7-62D0-4692-4359AA052FA2}"/>
              </a:ext>
            </a:extLst>
          </p:cNvPr>
          <p:cNvSpPr/>
          <p:nvPr/>
        </p:nvSpPr>
        <p:spPr>
          <a:xfrm>
            <a:off x="988136" y="2138516"/>
            <a:ext cx="3749930" cy="3659389"/>
          </a:xfrm>
          <a:prstGeom prst="rect">
            <a:avLst/>
          </a:prstGeom>
          <a:solidFill>
            <a:srgbClr val="FFD579">
              <a:alpha val="2020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D579"/>
              </a:solidFill>
              <a:highlight>
                <a:srgbClr val="FFD579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1E571-7CD8-2809-74B7-7EE5D9D7A5BB}"/>
              </a:ext>
            </a:extLst>
          </p:cNvPr>
          <p:cNvSpPr txBox="1">
            <a:spLocks/>
          </p:cNvSpPr>
          <p:nvPr/>
        </p:nvSpPr>
        <p:spPr>
          <a:xfrm>
            <a:off x="1149119" y="4873311"/>
            <a:ext cx="3363887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Simulation of fully encoded circuit with Steane code</a:t>
            </a:r>
            <a:endParaRPr lang="en-US" sz="2000" b="1" i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DE8C1B-677D-A0D9-BE75-02D4FABF5BBC}"/>
              </a:ext>
            </a:extLst>
          </p:cNvPr>
          <p:cNvSpPr txBox="1">
            <a:spLocks/>
          </p:cNvSpPr>
          <p:nvPr/>
        </p:nvSpPr>
        <p:spPr>
          <a:xfrm>
            <a:off x="1080461" y="2450533"/>
            <a:ext cx="3565281" cy="79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Simulation of Logical circuit with effective error channels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01D913-62CD-CA8D-21D4-0D082EC60787}"/>
              </a:ext>
            </a:extLst>
          </p:cNvPr>
          <p:cNvSpPr txBox="1"/>
          <p:nvPr/>
        </p:nvSpPr>
        <p:spPr>
          <a:xfrm>
            <a:off x="11600873" y="6420075"/>
            <a:ext cx="47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559321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4827</TotalTime>
  <Words>2768</Words>
  <Application>Microsoft Macintosh PowerPoint</Application>
  <PresentationFormat>Widescreen</PresentationFormat>
  <Paragraphs>577</Paragraphs>
  <Slides>131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38" baseType="lpstr">
      <vt:lpstr>Aptos</vt:lpstr>
      <vt:lpstr>Aptos Display</vt:lpstr>
      <vt:lpstr>Arial</vt:lpstr>
      <vt:lpstr>Cambria Math</vt:lpstr>
      <vt:lpstr>Times New Roman</vt:lpstr>
      <vt:lpstr>Wingdings</vt:lpstr>
      <vt:lpstr>Office Theme</vt:lpstr>
      <vt:lpstr>Effective Error Channels  for Magic State Distillation</vt:lpstr>
      <vt:lpstr>Outline</vt:lpstr>
      <vt:lpstr>Outline</vt:lpstr>
      <vt:lpstr>Outline</vt:lpstr>
      <vt:lpstr>Ⅰ. Introduction</vt:lpstr>
      <vt:lpstr>Research Question</vt:lpstr>
      <vt:lpstr>Research Question</vt:lpstr>
      <vt:lpstr>Research Question</vt:lpstr>
      <vt:lpstr>Research Question</vt:lpstr>
      <vt:lpstr>Research Question</vt:lpstr>
      <vt:lpstr>Research Question</vt:lpstr>
      <vt:lpstr>Research Question</vt:lpstr>
      <vt:lpstr>Research Question</vt:lpstr>
      <vt:lpstr>Research Question</vt:lpstr>
      <vt:lpstr>Why QEC?</vt:lpstr>
      <vt:lpstr>Why QEC?</vt:lpstr>
      <vt:lpstr>Why QEC?</vt:lpstr>
      <vt:lpstr>Why QEC?</vt:lpstr>
      <vt:lpstr>Why Magic States?</vt:lpstr>
      <vt:lpstr>Why Magic States?</vt:lpstr>
      <vt:lpstr>Why Magic States?</vt:lpstr>
      <vt:lpstr>Why Magic States?</vt:lpstr>
      <vt:lpstr>Why Magic States?</vt:lpstr>
      <vt:lpstr>Why Magic States?</vt:lpstr>
      <vt:lpstr>Why Magic States?</vt:lpstr>
      <vt:lpstr>Why Distillation?</vt:lpstr>
      <vt:lpstr>Why Distillation?</vt:lpstr>
      <vt:lpstr>Why Distillation?</vt:lpstr>
      <vt:lpstr>Why Distillation?</vt:lpstr>
      <vt:lpstr>Why Distillation?</vt:lpstr>
      <vt:lpstr>Relevant Decompositions and Identities</vt:lpstr>
      <vt:lpstr>Relevant Decompositions and Identities</vt:lpstr>
      <vt:lpstr>Relevant Decompositions and Identities</vt:lpstr>
      <vt:lpstr> |H⟩- to-|"Toffoli" ⟩ Distillation Circuit (Eastin 2013) </vt:lpstr>
      <vt:lpstr> |H⟩- to-|"Toffoli" ⟩ Distillation Circuit (Eastin 2013) </vt:lpstr>
      <vt:lpstr> |H⟩- to-|"Toffoli" ⟩ Distillation Circuit (Eastin 2013) </vt:lpstr>
      <vt:lpstr> |H⟩- to-|"Toffoli" ⟩ Distillation Circuit (Eastin 2013) </vt:lpstr>
      <vt:lpstr> |H⟩- to-|"Toffoli" ⟩ Distillation Circuit (Eastin 2013) </vt:lpstr>
      <vt:lpstr> |H⟩- to-|"Toffoli" ⟩ Distillation Circuit (Eastin 2013) </vt:lpstr>
      <vt:lpstr> |H⟩- to-|"Toffoli" ⟩ Distillation Circuit (Eastin 2013) </vt:lpstr>
      <vt:lpstr> |H⟩- to-|"Toffoli" ⟩ Distillation Circuit (Eastin 2013) </vt:lpstr>
      <vt:lpstr> |H⟩- to-|"Toffoli" ⟩ Distillation Circuit (Eastin 2013) </vt:lpstr>
      <vt:lpstr> Full Logical Distillation Circuit </vt:lpstr>
      <vt:lpstr> Full Logical Distillation Circuit </vt:lpstr>
      <vt:lpstr> Full Logical Distillation Circuit </vt:lpstr>
      <vt:lpstr> Full Logical Distillation Circuit </vt:lpstr>
      <vt:lpstr> Reproducing a(p), e(p)a(p), for the Logical Circuit </vt:lpstr>
      <vt:lpstr> Reproducing a(p), e(p)a(p), for the Logical Circuit </vt:lpstr>
      <vt:lpstr> Reproducing a(p), e(p)a(p), for the Logical Circuit </vt:lpstr>
      <vt:lpstr> Reproducing a(p), e(p)a(p), for the Logical Circuit </vt:lpstr>
      <vt:lpstr> Reproducing a(p), e(p)a(p), for the Logical Circuit </vt:lpstr>
      <vt:lpstr> Undetected Error Probability, a Closer Examination </vt:lpstr>
      <vt:lpstr> Undetected Error Probability, a Closer Examination </vt:lpstr>
      <vt:lpstr> Undetected Error Probability, a Closer Examination </vt:lpstr>
      <vt:lpstr> Undetected Error Probability, a Closer Examination </vt:lpstr>
      <vt:lpstr> Undetected Error Probability, a Closer Examination </vt:lpstr>
      <vt:lpstr>Recall Research Question and Outline</vt:lpstr>
      <vt:lpstr>Recall Research Question and Outline</vt:lpstr>
      <vt:lpstr>Recall Research Question and Outline</vt:lpstr>
      <vt:lpstr>Recall Research Question and Outline</vt:lpstr>
      <vt:lpstr>Recall Research Question and Outline</vt:lpstr>
      <vt:lpstr>Steane-encoding</vt:lpstr>
      <vt:lpstr>Full Steane-encoded Circuit</vt:lpstr>
      <vt:lpstr>ⅠⅠ. Effective Error Channels</vt:lpstr>
      <vt:lpstr>Process Tomography:</vt:lpstr>
      <vt:lpstr>One-Qubit Process Tomography</vt:lpstr>
      <vt:lpstr>One-Qubit Process Tomography</vt:lpstr>
      <vt:lpstr>One-Qubit Process Tomography</vt:lpstr>
      <vt:lpstr>One-Qubit Process Tomography</vt:lpstr>
      <vt:lpstr>One-Qubit Process Tomography</vt:lpstr>
      <vt:lpstr>One-Qubit Process Tomography</vt:lpstr>
      <vt:lpstr>One-Qubit Process Tomography</vt:lpstr>
      <vt:lpstr>One-Qubit Process Tomography</vt:lpstr>
      <vt:lpstr>Logical Injection Circuit Tomography</vt:lpstr>
      <vt:lpstr>Logical Injection Circuit Tomography</vt:lpstr>
      <vt:lpstr>Logical Injection Circuit Tomography</vt:lpstr>
      <vt:lpstr>Logical Injection Circuit Tomography</vt:lpstr>
      <vt:lpstr>Logical Injection Circuit Tomography</vt:lpstr>
      <vt:lpstr>Logical Injection Circuit Tomography</vt:lpstr>
      <vt:lpstr>Logical Injection Circuit Tomography</vt:lpstr>
      <vt:lpstr>Logical Injection Circuit Tomography</vt:lpstr>
      <vt:lpstr>Logical Injection Circuit Tomography</vt:lpstr>
      <vt:lpstr>Logical Injection Circuit Tomography</vt:lpstr>
      <vt:lpstr>Two-Qubit Process Tomography (thanks Aron)</vt:lpstr>
      <vt:lpstr>Effective Error Channels PER vs LER</vt:lpstr>
      <vt:lpstr>Effective Error Channels PER vs LER</vt:lpstr>
      <vt:lpstr>Effective Error Channels PER vs LER</vt:lpstr>
      <vt:lpstr>Applying Effective Error Channels to Logical Circuit</vt:lpstr>
      <vt:lpstr>Applying Effective Error Channels to Logical Circuit</vt:lpstr>
      <vt:lpstr>Applying Effective Error Channels to Logical Circuit</vt:lpstr>
      <vt:lpstr>Applying Effective Error Channels to Logical Circuit</vt:lpstr>
      <vt:lpstr> Undetected Error Probability for the Logical Circuit with Circuit-level Noise (Perfect QEC and Initialization) </vt:lpstr>
      <vt:lpstr> Undetected Error Probability for the Logical Circuit with Circuit-level Noise (Perfect QEC and Initialization) </vt:lpstr>
      <vt:lpstr> Undetected Error Probability for the Logical Circuit with Circuit-level Noise (Perfect QEC and Initialization) </vt:lpstr>
      <vt:lpstr> Undetected Error Probability for the Logical Circuit with Circuit-level Noise (Perfect QEC and Initialization) </vt:lpstr>
      <vt:lpstr> Undetected Error Probability for the Logical Circuit with Circuit-level Noise (Perfect QEC and Initialization) </vt:lpstr>
      <vt:lpstr> Undetected Error Probability for the Logical Circuit with Circuit-level Noise (Perfect QEC and Initialization) </vt:lpstr>
      <vt:lpstr>ⅠⅠⅠ. Outlook</vt:lpstr>
      <vt:lpstr>Simulating Fully-Encoded Circuit for Comparison?</vt:lpstr>
      <vt:lpstr>Simulating Fully-Encoded Circuit for Comparison?</vt:lpstr>
      <vt:lpstr>Simulating Fully-Encoded Circuit for Comparison?</vt:lpstr>
      <vt:lpstr>Simulating Fully-Encoded Circuit for Comparison?</vt:lpstr>
      <vt:lpstr>Simulating Fully-Encoded Circuit for Comparison?</vt:lpstr>
      <vt:lpstr>Simulating Fully-Encoded Circuit for Comparison?</vt:lpstr>
      <vt:lpstr>Simulating Fully-Encoded Circuit for Comparison?</vt:lpstr>
      <vt:lpstr>Simulating Fully-Encoded Circuit for Comparison?</vt:lpstr>
      <vt:lpstr>Simulating Fully-Encoded Circuit for Comparison?</vt:lpstr>
      <vt:lpstr>Simulating Fully-Encoded Circuit for Comparison?</vt:lpstr>
      <vt:lpstr>Simulating Fully-Encoded Circuit for Comparison?</vt:lpstr>
      <vt:lpstr>Simulating Fully-Encoded Circuit for Comparison?</vt:lpstr>
      <vt:lpstr>Simulating Fully-Encoded Circuit for Comparison?</vt:lpstr>
      <vt:lpstr>Simulating Fully-Encoded Circuit for Comparison?</vt:lpstr>
      <vt:lpstr>Final Outlook</vt:lpstr>
      <vt:lpstr>Final Outlook</vt:lpstr>
      <vt:lpstr>Final Outlook</vt:lpstr>
      <vt:lpstr>Final Outlook</vt:lpstr>
      <vt:lpstr>Questions ?</vt:lpstr>
      <vt:lpstr>Extra Slides</vt:lpstr>
      <vt:lpstr>Encoding Logical Qubits</vt:lpstr>
      <vt:lpstr>Intuition for p2  CNOT LER scaling</vt:lpstr>
      <vt:lpstr>Intuition for Linear Injection LER scaling (?)</vt:lpstr>
      <vt:lpstr>Tracking the "Injection Correction": Possible or not?</vt:lpstr>
      <vt:lpstr>Tracking the "Injection Correction": Possible or not?</vt:lpstr>
      <vt:lpstr>Extra: Notice that the Ancilla Measurement is Unreliable</vt:lpstr>
      <vt:lpstr>Extra: Notice that the Ancilla Measurement is Unreliable</vt:lpstr>
      <vt:lpstr>Extra: Notice that the Ancilla Measurement is Unreliable</vt:lpstr>
      <vt:lpstr>Tracking the "Injection Correction": Possible or not?</vt:lpstr>
      <vt:lpstr>Tracking the "Injection Correction": Possible or not?</vt:lpstr>
      <vt:lpstr>Tracking the "Injection Correction": Possible or not?</vt:lpstr>
      <vt:lpstr>Tracking the "Injection Correction": Possible or not?</vt:lpstr>
      <vt:lpstr>Research Question and Motivation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Aiden Karpf</dc:creator>
  <cp:lastModifiedBy>Aiden Karpf</cp:lastModifiedBy>
  <cp:revision>275</cp:revision>
  <dcterms:created xsi:type="dcterms:W3CDTF">2025-07-18T13:59:30Z</dcterms:created>
  <dcterms:modified xsi:type="dcterms:W3CDTF">2025-08-11T22:58:43Z</dcterms:modified>
</cp:coreProperties>
</file>