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9" r:id="rId2"/>
    <p:sldId id="274" r:id="rId3"/>
    <p:sldId id="368" r:id="rId4"/>
    <p:sldId id="379" r:id="rId5"/>
    <p:sldId id="369" r:id="rId6"/>
    <p:sldId id="376" r:id="rId7"/>
    <p:sldId id="378" r:id="rId8"/>
    <p:sldId id="380" r:id="rId9"/>
    <p:sldId id="381" r:id="rId10"/>
    <p:sldId id="383" r:id="rId11"/>
    <p:sldId id="428" r:id="rId12"/>
    <p:sldId id="408" r:id="rId13"/>
    <p:sldId id="409" r:id="rId14"/>
    <p:sldId id="404" r:id="rId15"/>
    <p:sldId id="472" r:id="rId16"/>
    <p:sldId id="471" r:id="rId17"/>
    <p:sldId id="473" r:id="rId18"/>
    <p:sldId id="405" r:id="rId19"/>
    <p:sldId id="406" r:id="rId20"/>
    <p:sldId id="407" r:id="rId21"/>
    <p:sldId id="413" r:id="rId22"/>
    <p:sldId id="417" r:id="rId23"/>
    <p:sldId id="414" r:id="rId24"/>
    <p:sldId id="500" r:id="rId25"/>
    <p:sldId id="415" r:id="rId26"/>
    <p:sldId id="416" r:id="rId27"/>
    <p:sldId id="420" r:id="rId28"/>
    <p:sldId id="422" r:id="rId29"/>
    <p:sldId id="470" r:id="rId30"/>
    <p:sldId id="467" r:id="rId31"/>
    <p:sldId id="468" r:id="rId32"/>
    <p:sldId id="469" r:id="rId33"/>
    <p:sldId id="501" r:id="rId34"/>
    <p:sldId id="433" r:id="rId35"/>
    <p:sldId id="446" r:id="rId36"/>
    <p:sldId id="435" r:id="rId37"/>
    <p:sldId id="436" r:id="rId38"/>
    <p:sldId id="437" r:id="rId39"/>
    <p:sldId id="434" r:id="rId40"/>
    <p:sldId id="443" r:id="rId41"/>
    <p:sldId id="438" r:id="rId42"/>
    <p:sldId id="439" r:id="rId43"/>
    <p:sldId id="444" r:id="rId44"/>
    <p:sldId id="445" r:id="rId45"/>
    <p:sldId id="456" r:id="rId46"/>
    <p:sldId id="464" r:id="rId47"/>
    <p:sldId id="465" r:id="rId48"/>
    <p:sldId id="463" r:id="rId49"/>
    <p:sldId id="462" r:id="rId50"/>
    <p:sldId id="458" r:id="rId51"/>
    <p:sldId id="459" r:id="rId52"/>
    <p:sldId id="480" r:id="rId53"/>
    <p:sldId id="479" r:id="rId54"/>
    <p:sldId id="487" r:id="rId55"/>
    <p:sldId id="488" r:id="rId56"/>
    <p:sldId id="486" r:id="rId57"/>
    <p:sldId id="490" r:id="rId58"/>
    <p:sldId id="495" r:id="rId59"/>
    <p:sldId id="494" r:id="rId60"/>
    <p:sldId id="496" r:id="rId61"/>
    <p:sldId id="499" r:id="rId62"/>
    <p:sldId id="497" r:id="rId63"/>
    <p:sldId id="498" r:id="rId64"/>
    <p:sldId id="455" r:id="rId65"/>
    <p:sldId id="303" r:id="rId66"/>
    <p:sldId id="300" r:id="rId67"/>
    <p:sldId id="350" r:id="rId68"/>
    <p:sldId id="349" r:id="rId69"/>
    <p:sldId id="351" r:id="rId70"/>
    <p:sldId id="354" r:id="rId71"/>
    <p:sldId id="356" r:id="rId72"/>
    <p:sldId id="357" r:id="rId73"/>
    <p:sldId id="355" r:id="rId74"/>
    <p:sldId id="299" r:id="rId75"/>
    <p:sldId id="358" r:id="rId76"/>
    <p:sldId id="367" r:id="rId77"/>
    <p:sldId id="302" r:id="rId7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AEF"/>
    <a:srgbClr val="E9E7EA"/>
    <a:srgbClr val="FFE400"/>
    <a:srgbClr val="DBD9DC"/>
    <a:srgbClr val="212121"/>
    <a:srgbClr val="8BADBF"/>
    <a:srgbClr val="024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1"/>
    <p:restoredTop sz="96296"/>
  </p:normalViewPr>
  <p:slideViewPr>
    <p:cSldViewPr snapToGrid="0" snapToObjects="1">
      <p:cViewPr>
        <p:scale>
          <a:sx n="108" d="100"/>
          <a:sy n="108" d="100"/>
        </p:scale>
        <p:origin x="75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B6F020D-4C62-3040-9044-6A8C7F939305}" type="datetimeFigureOut">
              <a:rPr lang="en-US"/>
              <a:pPr>
                <a:defRPr/>
              </a:pPr>
              <a:t>5/1/25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923B573-91FE-3841-A192-E33E2F48FE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8B1C9C1-D73D-D24F-9793-D655A9027C5F}" type="datetimeFigureOut">
              <a:rPr lang="en-US"/>
              <a:pPr>
                <a:defRPr/>
              </a:pPr>
              <a:t>5/1/25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37808A4-1E7B-BA4F-8349-AFB6780CC1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altLang="x-none" dirty="0"/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676847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52063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377779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852148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055530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134348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654368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99619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547727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36507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46888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606629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74238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449344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842339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08828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806561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302374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5049364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743400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045130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529856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697511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439488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143695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699052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4080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830011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977641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99841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206343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9492237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33502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640323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0469968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32399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829887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5665898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0979291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1527692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3414389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1373911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4981689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997578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332419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732315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8820876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2449765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344628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6980152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9062355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3376221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1997234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311714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39622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5730259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0503055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7750232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7880228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6986340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725420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 altLang="x-none" dirty="0"/>
              <a:t>– Potato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We see the potato as in a single position? Why?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– Let’s treat, for example, the potato as a quantum object in a superposition of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position 1 and position 2</a:t>
            </a:r>
          </a:p>
          <a:p>
            <a:pPr lvl="1">
              <a:spcBef>
                <a:spcPct val="0"/>
              </a:spcBef>
            </a:pPr>
            <a:r>
              <a:rPr lang="en-US" altLang="x-none" dirty="0"/>
              <a:t>- system tensor product environment is what it means to be unentangled</a:t>
            </a:r>
            <a:endParaRPr lang="x-none" altLang="x-none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9103701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Entanglement—can’t think of the potato and the photon separately anymore (e.g., unknown relative phase)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Photon and potato have “lost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inidividuality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“Coherence” has become delocalized to the level of the potato-photon (to make a predictable measurement)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Relative to split of system and environment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if additional environmental photons were to interact with the potato. Then, rapid generation of entanglement.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rapid generation entanglement becomes unstable -&gt; decoherence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Decohere to a pointer state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603026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Entanglement—can’t think of the potato and the photon separately anymore (e.g., unknown relative phase)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Photon and potato have “lost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inidividuality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“Coherence” has become delocalized to the level of the potato-photon (to make a predictable measurement)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Relative to split of system and environment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if additional environmental photons were to interact with the potato. Then, rapid generation of entanglement.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rapid generation entanglement becomes unstable -&gt; decoherence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Decohere to a pointer state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0691677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Entanglement—can’t think of the potato and the photon separately anymore (e.g., unknown relative phase)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Photon and potato have “lost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inidividuality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“Coherence” has become delocalized to the level of the potato-photon (to make a predictable measurement)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Relative to split of system and environment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if additional environmental photons were to interact with the potato. Then, rapid generation of entanglement.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rapid generation entanglement becomes unstable -&gt; decoherence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Decohere to a pointer state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266016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Entanglement—can’t think of the potato and the photon separately anymore (e.g., unknown relative phase)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Photon and potato have “lost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inidividuality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“Coherence” has become delocalized to the level of the potato-photon (to make a predictable measurement)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Relative to split of system and environment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if additional environmental photons were to interact with the potato. Then, rapid generation of entanglement.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rapid generation entanglement becomes unstable -&gt; decoherence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Decohere to a pointer state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25318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3357105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Entanglement—can’t think of the potato and the photon separately anymore (e.g., unknown relative phase)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Photon and potato have “lost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inidividuality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“Coherence” has become delocalized to the level of the potato-photon (to make a predictable measurement)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Relative to split of system and environment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if additional environmental photons were to interact with the potato. Then, rapid generation of entanglement.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rapid generation entanglement becomes unstable -&gt; decoherence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Decohere to a pointer state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6796372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Entanglement—can’t think of the potato and the photon separately anymore (e.g., unknown relative phase)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Photon and potato have “lost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inidividuality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“Coherence” has become delocalized to the level of the potato-photon (to make a predictable measurement)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Relative to split of system and environment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if additional environmental photons were to interact with the potato. Then, rapid generation of entanglement.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rapid generation entanglement becomes unstable -&gt; decoherence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Decohere to a pointer state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045304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Entanglement—can’t think of the potato and the photon separately anymore (e.g., unknown relative phase)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Photon and potato have “lost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inidividuality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“Coherence” has become delocalized to the level of the potato-photon (to make a predictable measurement)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Relative to split of system and environment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if additional environmental photons were to interact with the potato. Then, rapid generation of entanglement.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rapid generation entanglement becomes unstable -&gt; decoherence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Decohere to a pointer state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7599894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Entanglement—can’t think of the potato and the photon separately anymore (e.g., unknown relative phase)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Photon and potato have “lost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inidividuality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“Coherence” has become delocalized to the level of the potato-photon (to make a predictable measurement)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Relative to split of system and environment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if additional environmental photons were to interact with the potato. Then, rapid generation of entanglement.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rapid generation entanglement becomes unstable -&gt; decoherence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Decohere to a pointer state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4801864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Entanglement—can’t think of the potato and the photon separately anymore (e.g., unknown relative phase)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Photon and potato have “lost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inidividuality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“Coherence” has become delocalized to the level of the potato-photon (to make a predictable measurement)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Relative to split of system and environment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if additional environmental photons were to interact with the potato. Then, rapid generation of entanglement.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rapid generation entanglement becomes unstable -&gt; decoherence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Decohere to a pointer state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455911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56034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E416-F32E-924F-8F02-8AE7CC7A49E3}" type="slidenum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79139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A9F6A-8909-464F-8714-979A0F60CB6F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D64F-7B91-254E-9ABE-33C5237936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A3AA6-C1C2-E146-9C53-8E541EE7E4C1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3249B-6DB7-8148-AF13-CA6BD8F772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7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710AE-6552-AD42-95AF-7F2D99BE83DA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4FDD4-DA6C-E847-9B1A-B9E929C9C4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0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6A9AF-DA59-EF41-98E4-3BACB55A823B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A65CD-413C-A147-A853-04CAEE07B2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A3886-3284-FB49-9820-5C461E7C1C44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3FC2-E9D3-3948-B124-72949389F0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7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6202F-B63E-4944-92A3-336D505B0259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D2660-2AF1-924C-93D9-CBB23A347C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14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112F-FE64-4740-9F2C-FE484401F2AA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F9282-69D2-0F40-80E6-8E54F8238B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1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7A7E-2F2D-3B42-B250-48961179D696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6BE4D-B9FC-EA4A-98EA-3C1B328864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73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D4944-14C9-1A41-8C9C-4F587E9417D0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75877-A145-3F42-A714-7ECE1D889A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1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D36B-6908-C943-AE94-2B5ADC199DB8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1642-51A8-EF41-BAF3-71DE679B95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2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92B3E-66ED-D148-BB89-C5EB8339EBBC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7C61-0B51-A444-9327-62AC87F8BD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01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2D3CB8-876A-5941-93D4-6C5B45368C7B}" type="datetime1">
              <a:rPr lang="en-US" smtClean="0"/>
              <a:t>5/1/25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Insert Title of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5F0C9C-2A3B-FF42-8936-3AE15DC80B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0" Type="http://schemas.openxmlformats.org/officeDocument/2006/relationships/image" Target="../media/image39.png"/><Relationship Id="rId4" Type="http://schemas.openxmlformats.org/officeDocument/2006/relationships/image" Target="../media/image46.png"/><Relationship Id="rId9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0" Type="http://schemas.openxmlformats.org/officeDocument/2006/relationships/image" Target="../media/image39.png"/><Relationship Id="rId4" Type="http://schemas.openxmlformats.org/officeDocument/2006/relationships/image" Target="../media/image46.png"/><Relationship Id="rId9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5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ctrTitle"/>
          </p:nvPr>
        </p:nvSpPr>
        <p:spPr>
          <a:xfrm>
            <a:off x="728596" y="9163"/>
            <a:ext cx="10734805" cy="2387600"/>
          </a:xfrm>
        </p:spPr>
        <p:txBody>
          <a:bodyPr/>
          <a:lstStyle/>
          <a:p>
            <a:pPr algn="l"/>
            <a:r>
              <a:rPr lang="en-US" altLang="x-none" sz="42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Decoherence, Predictability, and Robustness: Investigating the Preferred Division of a Quantum System into Subsystems</a:t>
            </a:r>
            <a:endParaRPr lang="x-none" altLang="x-none" sz="4200" b="1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609600" y="4949433"/>
            <a:ext cx="9144000" cy="1628427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x-none" sz="2800" i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Aiden Karpf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x-none" sz="2800" i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Advised by Prof. Kevin Setter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x-none" sz="2800" i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Pomona College Thesis Presentation 2025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ircle with a circle and arrows&#10;&#10;Description automatically generated">
            <a:extLst>
              <a:ext uri="{FF2B5EF4-FFF2-40B4-BE49-F238E27FC236}">
                <a16:creationId xmlns:a16="http://schemas.microsoft.com/office/drawing/2014/main" id="{43B86668-EC48-CC73-F2FB-301011190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535" y="1908567"/>
            <a:ext cx="2379905" cy="2350279"/>
          </a:xfrm>
          <a:prstGeom prst="rect">
            <a:avLst/>
          </a:prstGeom>
        </p:spPr>
      </p:pic>
      <p:pic>
        <p:nvPicPr>
          <p:cNvPr id="9" name="Picture 8" descr="A diagram of a circle with a green circle and a point&#10;&#10;Description automatically generated">
            <a:extLst>
              <a:ext uri="{FF2B5EF4-FFF2-40B4-BE49-F238E27FC236}">
                <a16:creationId xmlns:a16="http://schemas.microsoft.com/office/drawing/2014/main" id="{2D37A7A9-1558-3E15-1349-B1B0899E0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82" y="3924958"/>
            <a:ext cx="2256431" cy="2358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21A9EF-E8BF-54EB-F44D-DBA67DA60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3168" y="2326552"/>
            <a:ext cx="3062575" cy="319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0"/>
    </mc:Choice>
    <mc:Fallback xmlns="">
      <p:transition spd="slow" advTm="2115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vs Classical Worlds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C168F-0B1D-6357-509F-F9C0E4B45F38}"/>
              </a:ext>
            </a:extLst>
          </p:cNvPr>
          <p:cNvSpPr/>
          <p:nvPr/>
        </p:nvSpPr>
        <p:spPr>
          <a:xfrm>
            <a:off x="8981767" y="-36383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4DEE9-0C63-0B75-720E-E2168335607C}"/>
              </a:ext>
            </a:extLst>
          </p:cNvPr>
          <p:cNvSpPr/>
          <p:nvPr/>
        </p:nvSpPr>
        <p:spPr>
          <a:xfrm>
            <a:off x="8981764" y="2831869"/>
            <a:ext cx="221227" cy="1194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7B2-85EC-EC21-9634-0FBBF021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16" y="758291"/>
            <a:ext cx="468822" cy="486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DFC49-F8D2-F7D9-23F1-DB72243FA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716" y="5612855"/>
            <a:ext cx="477838" cy="48685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02C1D893-9ED9-FE25-7965-5AC5826D72A7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A1C4E-E07C-DD21-DFD5-999A83A3F7E9}"/>
              </a:ext>
            </a:extLst>
          </p:cNvPr>
          <p:cNvSpPr/>
          <p:nvPr/>
        </p:nvSpPr>
        <p:spPr>
          <a:xfrm>
            <a:off x="8981763" y="5612855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21FA00-C562-78D3-D25D-F96E60B3A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394" y="4162887"/>
            <a:ext cx="2425964" cy="13132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486CDC5-6AE8-6A83-2417-28687D73C092}"/>
              </a:ext>
            </a:extLst>
          </p:cNvPr>
          <p:cNvGrpSpPr/>
          <p:nvPr/>
        </p:nvGrpSpPr>
        <p:grpSpPr>
          <a:xfrm>
            <a:off x="7773421" y="1335956"/>
            <a:ext cx="2416683" cy="1372422"/>
            <a:chOff x="3943350" y="1430876"/>
            <a:chExt cx="7639050" cy="43381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2449AA-ED48-5338-552B-6C80526EE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2400" y="1476451"/>
              <a:ext cx="7620000" cy="42926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29D709-7503-C935-C745-AEB764869493}"/>
                </a:ext>
              </a:extLst>
            </p:cNvPr>
            <p:cNvSpPr/>
            <p:nvPr/>
          </p:nvSpPr>
          <p:spPr>
            <a:xfrm>
              <a:off x="3943350" y="1430876"/>
              <a:ext cx="1214394" cy="514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1FCD769-A431-4D63-426A-B8CA4DB48FD4}"/>
              </a:ext>
            </a:extLst>
          </p:cNvPr>
          <p:cNvSpPr/>
          <p:nvPr/>
        </p:nvSpPr>
        <p:spPr>
          <a:xfrm rot="9310830">
            <a:off x="9046824" y="1300395"/>
            <a:ext cx="200025" cy="44055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EDCFCA-9974-0D31-A015-7C4ED8AA2C58}"/>
              </a:ext>
            </a:extLst>
          </p:cNvPr>
          <p:cNvSpPr/>
          <p:nvPr/>
        </p:nvSpPr>
        <p:spPr>
          <a:xfrm rot="12357707">
            <a:off x="8973461" y="1287489"/>
            <a:ext cx="200025" cy="44055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EBB66-C014-A4C8-3FBB-C6BE60E61233}"/>
              </a:ext>
            </a:extLst>
          </p:cNvPr>
          <p:cNvSpPr txBox="1"/>
          <p:nvPr/>
        </p:nvSpPr>
        <p:spPr>
          <a:xfrm>
            <a:off x="5811205" y="3152001"/>
            <a:ext cx="2420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NOT??</a:t>
            </a:r>
          </a:p>
        </p:txBody>
      </p:sp>
    </p:spTree>
    <p:extLst>
      <p:ext uri="{BB962C8B-B14F-4D97-AF65-F5344CB8AC3E}">
        <p14:creationId xmlns:p14="http://schemas.microsoft.com/office/powerpoint/2010/main" val="7777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2DF09-0170-4C20-E219-985F479E0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457" y="1912215"/>
            <a:ext cx="5259727" cy="26806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78DFD9A-330F-3AB2-069A-BDDC437E4470}"/>
              </a:ext>
            </a:extLst>
          </p:cNvPr>
          <p:cNvSpPr/>
          <p:nvPr/>
        </p:nvSpPr>
        <p:spPr>
          <a:xfrm>
            <a:off x="5809639" y="1806502"/>
            <a:ext cx="6143977" cy="2962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B6CAF-FE61-14A3-A8D5-8CD67585F662}"/>
              </a:ext>
            </a:extLst>
          </p:cNvPr>
          <p:cNvSpPr/>
          <p:nvPr/>
        </p:nvSpPr>
        <p:spPr>
          <a:xfrm>
            <a:off x="6512313" y="2192192"/>
            <a:ext cx="1946950" cy="475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0284B-66A3-C9D8-959D-AC77B5CEE5DE}"/>
              </a:ext>
            </a:extLst>
          </p:cNvPr>
          <p:cNvSpPr/>
          <p:nvPr/>
        </p:nvSpPr>
        <p:spPr>
          <a:xfrm>
            <a:off x="76929" y="1711486"/>
            <a:ext cx="1801095" cy="1436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2DF09-0170-4C20-E219-985F479E0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457" y="1912215"/>
            <a:ext cx="5259727" cy="26806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78DFD9A-330F-3AB2-069A-BDDC437E4470}"/>
              </a:ext>
            </a:extLst>
          </p:cNvPr>
          <p:cNvSpPr/>
          <p:nvPr/>
        </p:nvSpPr>
        <p:spPr>
          <a:xfrm>
            <a:off x="5809639" y="1806502"/>
            <a:ext cx="6143977" cy="2962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B6CAF-FE61-14A3-A8D5-8CD67585F662}"/>
              </a:ext>
            </a:extLst>
          </p:cNvPr>
          <p:cNvSpPr/>
          <p:nvPr/>
        </p:nvSpPr>
        <p:spPr>
          <a:xfrm>
            <a:off x="6512313" y="2192192"/>
            <a:ext cx="1946950" cy="475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E2D6C88-B557-4961-EF23-35B0D91CAE99}"/>
              </a:ext>
            </a:extLst>
          </p:cNvPr>
          <p:cNvSpPr txBox="1">
            <a:spLocks/>
          </p:cNvSpPr>
          <p:nvPr/>
        </p:nvSpPr>
        <p:spPr bwMode="auto">
          <a:xfrm>
            <a:off x="838200" y="1669479"/>
            <a:ext cx="1511808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photon</a:t>
            </a:r>
          </a:p>
        </p:txBody>
      </p:sp>
    </p:spTree>
    <p:extLst>
      <p:ext uri="{BB962C8B-B14F-4D97-AF65-F5344CB8AC3E}">
        <p14:creationId xmlns:p14="http://schemas.microsoft.com/office/powerpoint/2010/main" val="2889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18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5DD7BB-A587-7556-8DB3-E3CF1FCC1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98" y="2001424"/>
            <a:ext cx="5259727" cy="26806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7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5DD7BB-A587-7556-8DB3-E3CF1FCC1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98" y="2001424"/>
            <a:ext cx="5259727" cy="26806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6BC54E4-C166-F827-5205-66A6B35E5D61}"/>
              </a:ext>
            </a:extLst>
          </p:cNvPr>
          <p:cNvSpPr/>
          <p:nvPr/>
        </p:nvSpPr>
        <p:spPr>
          <a:xfrm rot="219979">
            <a:off x="9826897" y="2018178"/>
            <a:ext cx="2288602" cy="2583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5DD7BB-A587-7556-8DB3-E3CF1FCC1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98" y="2001424"/>
            <a:ext cx="5259727" cy="26806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DFA2594-682D-B815-CCD3-0F4EF775C5E8}"/>
              </a:ext>
            </a:extLst>
          </p:cNvPr>
          <p:cNvSpPr/>
          <p:nvPr/>
        </p:nvSpPr>
        <p:spPr>
          <a:xfrm rot="219979">
            <a:off x="7486697" y="2427029"/>
            <a:ext cx="2439516" cy="216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FEAB7F-EAAC-ED06-3601-73DF02A1BEDE}"/>
              </a:ext>
            </a:extLst>
          </p:cNvPr>
          <p:cNvSpPr/>
          <p:nvPr/>
        </p:nvSpPr>
        <p:spPr>
          <a:xfrm rot="219979">
            <a:off x="6637180" y="2198402"/>
            <a:ext cx="1735121" cy="76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213A3E-672E-805E-97E2-0113E3CD250D}"/>
              </a:ext>
            </a:extLst>
          </p:cNvPr>
          <p:cNvSpPr/>
          <p:nvPr/>
        </p:nvSpPr>
        <p:spPr>
          <a:xfrm rot="219979">
            <a:off x="8051073" y="1980660"/>
            <a:ext cx="1735121" cy="76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5DD7BB-A587-7556-8DB3-E3CF1FCC1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98" y="2001424"/>
            <a:ext cx="5259727" cy="26806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3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2DF09-0170-4C20-E219-985F479E0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398" y="2001424"/>
            <a:ext cx="5259727" cy="26806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sp>
        <p:nvSpPr>
          <p:cNvPr id="2" name="Title 5">
            <a:extLst>
              <a:ext uri="{FF2B5EF4-FFF2-40B4-BE49-F238E27FC236}">
                <a16:creationId xmlns:a16="http://schemas.microsoft.com/office/drawing/2014/main" id="{F4F0682F-A3B9-23C0-8B8D-56311B1F7B4B}"/>
              </a:ext>
            </a:extLst>
          </p:cNvPr>
          <p:cNvSpPr txBox="1">
            <a:spLocks/>
          </p:cNvSpPr>
          <p:nvPr/>
        </p:nvSpPr>
        <p:spPr bwMode="auto">
          <a:xfrm>
            <a:off x="7756171" y="4743450"/>
            <a:ext cx="4037972" cy="16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Entangled state!</a:t>
            </a: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photon and potato have lost their individuality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photon is dependent on the potato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18164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53845-9F55-2197-A10B-18A2D6184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98" y="2001424"/>
            <a:ext cx="5259727" cy="26806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sp>
        <p:nvSpPr>
          <p:cNvPr id="2" name="Title 5">
            <a:extLst>
              <a:ext uri="{FF2B5EF4-FFF2-40B4-BE49-F238E27FC236}">
                <a16:creationId xmlns:a16="http://schemas.microsoft.com/office/drawing/2014/main" id="{F4F0682F-A3B9-23C0-8B8D-56311B1F7B4B}"/>
              </a:ext>
            </a:extLst>
          </p:cNvPr>
          <p:cNvSpPr txBox="1">
            <a:spLocks/>
          </p:cNvSpPr>
          <p:nvPr/>
        </p:nvSpPr>
        <p:spPr bwMode="auto">
          <a:xfrm>
            <a:off x="7756171" y="4743450"/>
            <a:ext cx="4037972" cy="16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Entangled state!</a:t>
            </a: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photon and potato have lost their individuality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photon is dependent on the potato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2722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vs Classical Worlds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C168F-0B1D-6357-509F-F9C0E4B45F38}"/>
              </a:ext>
            </a:extLst>
          </p:cNvPr>
          <p:cNvSpPr/>
          <p:nvPr/>
        </p:nvSpPr>
        <p:spPr>
          <a:xfrm>
            <a:off x="8981767" y="-36383"/>
            <a:ext cx="221227" cy="20231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4DEE9-0C63-0B75-720E-E2168335607C}"/>
              </a:ext>
            </a:extLst>
          </p:cNvPr>
          <p:cNvSpPr/>
          <p:nvPr/>
        </p:nvSpPr>
        <p:spPr>
          <a:xfrm>
            <a:off x="8981764" y="2831869"/>
            <a:ext cx="221227" cy="1194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6E1C1-2977-B2C1-B680-7C42B53B6630}"/>
              </a:ext>
            </a:extLst>
          </p:cNvPr>
          <p:cNvSpPr/>
          <p:nvPr/>
        </p:nvSpPr>
        <p:spPr>
          <a:xfrm>
            <a:off x="1002999" y="3118222"/>
            <a:ext cx="621555" cy="62155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7B2-85EC-EC21-9634-0FBBF021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16" y="1499888"/>
            <a:ext cx="468822" cy="486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DFC49-F8D2-F7D9-23F1-DB72243FA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700" y="4841240"/>
            <a:ext cx="477838" cy="486854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DCB6ECEE-1F6C-E8BC-1FF5-3100DA7F8617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2590450D-7FB2-F46E-D401-C68E88065B57}"/>
              </a:ext>
            </a:extLst>
          </p:cNvPr>
          <p:cNvSpPr txBox="1">
            <a:spLocks/>
          </p:cNvSpPr>
          <p:nvPr/>
        </p:nvSpPr>
        <p:spPr bwMode="auto">
          <a:xfrm>
            <a:off x="711741" y="3756357"/>
            <a:ext cx="1217386" cy="6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2E63EF-24DE-BF61-A809-6F973F2B7AFE}"/>
              </a:ext>
            </a:extLst>
          </p:cNvPr>
          <p:cNvSpPr/>
          <p:nvPr/>
        </p:nvSpPr>
        <p:spPr>
          <a:xfrm>
            <a:off x="8981765" y="4846320"/>
            <a:ext cx="221227" cy="20116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FB94D-8752-EA16-FEFC-71000A3B7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98" y="2001424"/>
            <a:ext cx="5259727" cy="26806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 a Superposition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E8DF-D77D-55FE-40BF-0625B4B87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72" y="2194768"/>
            <a:ext cx="5259727" cy="24684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sp>
        <p:nvSpPr>
          <p:cNvPr id="2" name="Title 5">
            <a:extLst>
              <a:ext uri="{FF2B5EF4-FFF2-40B4-BE49-F238E27FC236}">
                <a16:creationId xmlns:a16="http://schemas.microsoft.com/office/drawing/2014/main" id="{F4F0682F-A3B9-23C0-8B8D-56311B1F7B4B}"/>
              </a:ext>
            </a:extLst>
          </p:cNvPr>
          <p:cNvSpPr txBox="1">
            <a:spLocks/>
          </p:cNvSpPr>
          <p:nvPr/>
        </p:nvSpPr>
        <p:spPr bwMode="auto">
          <a:xfrm>
            <a:off x="7756171" y="4743450"/>
            <a:ext cx="4037972" cy="16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Entangled state!</a:t>
            </a:r>
          </a:p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photon and potato have lost their individuality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photon state is dependent on the potato state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360424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4F8367-E391-7424-F927-61A7B9E7E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31" y="946316"/>
            <a:ext cx="6266985" cy="32388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 to a Pointer State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C1845368-6DFC-697B-5D72-32B5B5340D22}"/>
              </a:ext>
            </a:extLst>
          </p:cNvPr>
          <p:cNvSpPr txBox="1">
            <a:spLocks/>
          </p:cNvSpPr>
          <p:nvPr/>
        </p:nvSpPr>
        <p:spPr bwMode="auto">
          <a:xfrm>
            <a:off x="546100" y="2130547"/>
            <a:ext cx="3187700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state:</a:t>
            </a:r>
          </a:p>
        </p:txBody>
      </p:sp>
    </p:spTree>
    <p:extLst>
      <p:ext uri="{BB962C8B-B14F-4D97-AF65-F5344CB8AC3E}">
        <p14:creationId xmlns:p14="http://schemas.microsoft.com/office/powerpoint/2010/main" val="31197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4F8367-E391-7424-F927-61A7B9E7E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31" y="946316"/>
            <a:ext cx="6266985" cy="32388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 to a Pointer State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C1845368-6DFC-697B-5D72-32B5B5340D22}"/>
              </a:ext>
            </a:extLst>
          </p:cNvPr>
          <p:cNvSpPr txBox="1">
            <a:spLocks/>
          </p:cNvSpPr>
          <p:nvPr/>
        </p:nvSpPr>
        <p:spPr bwMode="auto">
          <a:xfrm>
            <a:off x="546100" y="2130547"/>
            <a:ext cx="3187700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state: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6CE89F-520A-427C-F4ED-CAE00C11A972}"/>
              </a:ext>
            </a:extLst>
          </p:cNvPr>
          <p:cNvSpPr txBox="1"/>
          <p:nvPr/>
        </p:nvSpPr>
        <p:spPr>
          <a:xfrm>
            <a:off x="8458202" y="1976658"/>
            <a:ext cx="301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*rapid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growth*</a:t>
            </a:r>
          </a:p>
        </p:txBody>
      </p:sp>
    </p:spTree>
    <p:extLst>
      <p:ext uri="{BB962C8B-B14F-4D97-AF65-F5344CB8AC3E}">
        <p14:creationId xmlns:p14="http://schemas.microsoft.com/office/powerpoint/2010/main" val="42738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4F8367-E391-7424-F927-61A7B9E7E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31" y="946316"/>
            <a:ext cx="6266985" cy="32388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 to a Pointer State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C1845368-6DFC-697B-5D72-32B5B5340D22}"/>
              </a:ext>
            </a:extLst>
          </p:cNvPr>
          <p:cNvSpPr txBox="1">
            <a:spLocks/>
          </p:cNvSpPr>
          <p:nvPr/>
        </p:nvSpPr>
        <p:spPr bwMode="auto">
          <a:xfrm>
            <a:off x="546100" y="2130547"/>
            <a:ext cx="3187700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state:</a:t>
            </a: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C84CF5B8-C952-CD01-D93A-E00CC635A4E5}"/>
              </a:ext>
            </a:extLst>
          </p:cNvPr>
          <p:cNvSpPr txBox="1">
            <a:spLocks/>
          </p:cNvSpPr>
          <p:nvPr/>
        </p:nvSpPr>
        <p:spPr bwMode="auto">
          <a:xfrm>
            <a:off x="6353103" y="4210524"/>
            <a:ext cx="1845159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6CE89F-520A-427C-F4ED-CAE00C11A972}"/>
              </a:ext>
            </a:extLst>
          </p:cNvPr>
          <p:cNvSpPr txBox="1"/>
          <p:nvPr/>
        </p:nvSpPr>
        <p:spPr>
          <a:xfrm>
            <a:off x="8458202" y="1976658"/>
            <a:ext cx="301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*rapid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growth*</a:t>
            </a:r>
          </a:p>
        </p:txBody>
      </p:sp>
    </p:spTree>
    <p:extLst>
      <p:ext uri="{BB962C8B-B14F-4D97-AF65-F5344CB8AC3E}">
        <p14:creationId xmlns:p14="http://schemas.microsoft.com/office/powerpoint/2010/main" val="9996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4F8367-E391-7424-F927-61A7B9E7E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31" y="946316"/>
            <a:ext cx="6266985" cy="3238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A517A-4704-760E-C9BF-75EC12004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0955" y="4745488"/>
            <a:ext cx="2790159" cy="193591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497FAC-B997-5BA6-09B4-2B3BAA0B1C5B}"/>
              </a:ext>
            </a:extLst>
          </p:cNvPr>
          <p:cNvCxnSpPr>
            <a:cxnSpLocks/>
          </p:cNvCxnSpPr>
          <p:nvPr/>
        </p:nvCxnSpPr>
        <p:spPr>
          <a:xfrm flipH="1">
            <a:off x="5160567" y="4280409"/>
            <a:ext cx="1411072" cy="717497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 to a Pointer State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C1845368-6DFC-697B-5D72-32B5B5340D22}"/>
              </a:ext>
            </a:extLst>
          </p:cNvPr>
          <p:cNvSpPr txBox="1">
            <a:spLocks/>
          </p:cNvSpPr>
          <p:nvPr/>
        </p:nvSpPr>
        <p:spPr bwMode="auto">
          <a:xfrm>
            <a:off x="546100" y="2130547"/>
            <a:ext cx="3187700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state:</a:t>
            </a: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C84CF5B8-C952-CD01-D93A-E00CC635A4E5}"/>
              </a:ext>
            </a:extLst>
          </p:cNvPr>
          <p:cNvSpPr txBox="1">
            <a:spLocks/>
          </p:cNvSpPr>
          <p:nvPr/>
        </p:nvSpPr>
        <p:spPr bwMode="auto">
          <a:xfrm>
            <a:off x="6353103" y="4210524"/>
            <a:ext cx="1845159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6CE89F-520A-427C-F4ED-CAE00C11A972}"/>
              </a:ext>
            </a:extLst>
          </p:cNvPr>
          <p:cNvSpPr txBox="1"/>
          <p:nvPr/>
        </p:nvSpPr>
        <p:spPr>
          <a:xfrm>
            <a:off x="8458202" y="1976658"/>
            <a:ext cx="301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*rapid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growth*</a:t>
            </a:r>
          </a:p>
        </p:txBody>
      </p:sp>
    </p:spTree>
    <p:extLst>
      <p:ext uri="{BB962C8B-B14F-4D97-AF65-F5344CB8AC3E}">
        <p14:creationId xmlns:p14="http://schemas.microsoft.com/office/powerpoint/2010/main" val="289263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4F8367-E391-7424-F927-61A7B9E7E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31" y="946316"/>
            <a:ext cx="6266985" cy="3238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A767C7-C984-1056-A3E1-12B0706E3E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46" t="29464" r="36671" b="20622"/>
          <a:stretch/>
        </p:blipFill>
        <p:spPr>
          <a:xfrm>
            <a:off x="6834179" y="5225923"/>
            <a:ext cx="652327" cy="791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267242-CB1B-1AAC-FCC8-FC1908CC6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2112" y="4857446"/>
            <a:ext cx="2631688" cy="201913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 to a Pointer State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D524DC-A28E-746B-19F3-5D967234E450}"/>
              </a:ext>
            </a:extLst>
          </p:cNvPr>
          <p:cNvCxnSpPr>
            <a:cxnSpLocks/>
          </p:cNvCxnSpPr>
          <p:nvPr/>
        </p:nvCxnSpPr>
        <p:spPr>
          <a:xfrm>
            <a:off x="7809340" y="4336537"/>
            <a:ext cx="1547430" cy="677747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5">
            <a:extLst>
              <a:ext uri="{FF2B5EF4-FFF2-40B4-BE49-F238E27FC236}">
                <a16:creationId xmlns:a16="http://schemas.microsoft.com/office/drawing/2014/main" id="{C1845368-6DFC-697B-5D72-32B5B5340D22}"/>
              </a:ext>
            </a:extLst>
          </p:cNvPr>
          <p:cNvSpPr txBox="1">
            <a:spLocks/>
          </p:cNvSpPr>
          <p:nvPr/>
        </p:nvSpPr>
        <p:spPr bwMode="auto">
          <a:xfrm>
            <a:off x="546100" y="2130547"/>
            <a:ext cx="3187700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state:</a:t>
            </a: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C84CF5B8-C952-CD01-D93A-E00CC635A4E5}"/>
              </a:ext>
            </a:extLst>
          </p:cNvPr>
          <p:cNvSpPr txBox="1">
            <a:spLocks/>
          </p:cNvSpPr>
          <p:nvPr/>
        </p:nvSpPr>
        <p:spPr bwMode="auto">
          <a:xfrm>
            <a:off x="6353103" y="4210524"/>
            <a:ext cx="1845159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6CE89F-520A-427C-F4ED-CAE00C11A972}"/>
              </a:ext>
            </a:extLst>
          </p:cNvPr>
          <p:cNvSpPr txBox="1"/>
          <p:nvPr/>
        </p:nvSpPr>
        <p:spPr>
          <a:xfrm>
            <a:off x="8458202" y="1976658"/>
            <a:ext cx="301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*rapid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growth*</a:t>
            </a:r>
          </a:p>
        </p:txBody>
      </p:sp>
    </p:spTree>
    <p:extLst>
      <p:ext uri="{BB962C8B-B14F-4D97-AF65-F5344CB8AC3E}">
        <p14:creationId xmlns:p14="http://schemas.microsoft.com/office/powerpoint/2010/main" val="21880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4F8367-E391-7424-F927-61A7B9E7E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31" y="946316"/>
            <a:ext cx="6266985" cy="3238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A517A-4704-760E-C9BF-75EC12004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0955" y="4745488"/>
            <a:ext cx="2790159" cy="1935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A767C7-C984-1056-A3E1-12B0706E3E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46" t="29464" r="36671" b="20622"/>
          <a:stretch/>
        </p:blipFill>
        <p:spPr>
          <a:xfrm>
            <a:off x="6834179" y="5225923"/>
            <a:ext cx="652327" cy="791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267242-CB1B-1AAC-FCC8-FC1908CC6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2112" y="4857446"/>
            <a:ext cx="2631688" cy="201913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497FAC-B997-5BA6-09B4-2B3BAA0B1C5B}"/>
              </a:ext>
            </a:extLst>
          </p:cNvPr>
          <p:cNvCxnSpPr>
            <a:cxnSpLocks/>
          </p:cNvCxnSpPr>
          <p:nvPr/>
        </p:nvCxnSpPr>
        <p:spPr>
          <a:xfrm flipH="1">
            <a:off x="5160567" y="4280409"/>
            <a:ext cx="1411072" cy="717497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 to a Pointer State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D524DC-A28E-746B-19F3-5D967234E450}"/>
              </a:ext>
            </a:extLst>
          </p:cNvPr>
          <p:cNvCxnSpPr>
            <a:cxnSpLocks/>
          </p:cNvCxnSpPr>
          <p:nvPr/>
        </p:nvCxnSpPr>
        <p:spPr>
          <a:xfrm>
            <a:off x="7809340" y="4336537"/>
            <a:ext cx="1547430" cy="677747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5">
            <a:extLst>
              <a:ext uri="{FF2B5EF4-FFF2-40B4-BE49-F238E27FC236}">
                <a16:creationId xmlns:a16="http://schemas.microsoft.com/office/drawing/2014/main" id="{C1845368-6DFC-697B-5D72-32B5B5340D22}"/>
              </a:ext>
            </a:extLst>
          </p:cNvPr>
          <p:cNvSpPr txBox="1">
            <a:spLocks/>
          </p:cNvSpPr>
          <p:nvPr/>
        </p:nvSpPr>
        <p:spPr bwMode="auto">
          <a:xfrm>
            <a:off x="546100" y="2130547"/>
            <a:ext cx="3187700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state:</a:t>
            </a:r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F6901707-A686-8F6A-01F8-1B075968A79C}"/>
              </a:ext>
            </a:extLst>
          </p:cNvPr>
          <p:cNvSpPr txBox="1">
            <a:spLocks/>
          </p:cNvSpPr>
          <p:nvPr/>
        </p:nvSpPr>
        <p:spPr bwMode="auto">
          <a:xfrm>
            <a:off x="500741" y="5126762"/>
            <a:ext cx="1845159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Pointer states:</a:t>
            </a: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C84CF5B8-C952-CD01-D93A-E00CC635A4E5}"/>
              </a:ext>
            </a:extLst>
          </p:cNvPr>
          <p:cNvSpPr txBox="1">
            <a:spLocks/>
          </p:cNvSpPr>
          <p:nvPr/>
        </p:nvSpPr>
        <p:spPr bwMode="auto">
          <a:xfrm>
            <a:off x="6353103" y="4210524"/>
            <a:ext cx="1845159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6CE89F-520A-427C-F4ED-CAE00C11A972}"/>
              </a:ext>
            </a:extLst>
          </p:cNvPr>
          <p:cNvSpPr txBox="1"/>
          <p:nvPr/>
        </p:nvSpPr>
        <p:spPr>
          <a:xfrm>
            <a:off x="8458202" y="1976658"/>
            <a:ext cx="301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*rapid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growth*</a:t>
            </a:r>
          </a:p>
        </p:txBody>
      </p:sp>
    </p:spTree>
    <p:extLst>
      <p:ext uri="{BB962C8B-B14F-4D97-AF65-F5344CB8AC3E}">
        <p14:creationId xmlns:p14="http://schemas.microsoft.com/office/powerpoint/2010/main" val="26321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4F8367-E391-7424-F927-61A7B9E7E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31" y="946316"/>
            <a:ext cx="6266985" cy="3238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A517A-4704-760E-C9BF-75EC12004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0955" y="4745488"/>
            <a:ext cx="2790159" cy="1935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A767C7-C984-1056-A3E1-12B0706E3E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46" t="29464" r="36671" b="20622"/>
          <a:stretch/>
        </p:blipFill>
        <p:spPr>
          <a:xfrm>
            <a:off x="6834179" y="5225923"/>
            <a:ext cx="652327" cy="791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267242-CB1B-1AAC-FCC8-FC1908CC6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2112" y="4857446"/>
            <a:ext cx="2631688" cy="201913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497FAC-B997-5BA6-09B4-2B3BAA0B1C5B}"/>
              </a:ext>
            </a:extLst>
          </p:cNvPr>
          <p:cNvCxnSpPr>
            <a:cxnSpLocks/>
          </p:cNvCxnSpPr>
          <p:nvPr/>
        </p:nvCxnSpPr>
        <p:spPr>
          <a:xfrm flipH="1">
            <a:off x="5160567" y="4280409"/>
            <a:ext cx="1411072" cy="717497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 to a Pointer State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D524DC-A28E-746B-19F3-5D967234E450}"/>
              </a:ext>
            </a:extLst>
          </p:cNvPr>
          <p:cNvCxnSpPr>
            <a:cxnSpLocks/>
          </p:cNvCxnSpPr>
          <p:nvPr/>
        </p:nvCxnSpPr>
        <p:spPr>
          <a:xfrm>
            <a:off x="7809340" y="4336537"/>
            <a:ext cx="1547430" cy="677747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5">
            <a:extLst>
              <a:ext uri="{FF2B5EF4-FFF2-40B4-BE49-F238E27FC236}">
                <a16:creationId xmlns:a16="http://schemas.microsoft.com/office/drawing/2014/main" id="{C1845368-6DFC-697B-5D72-32B5B5340D22}"/>
              </a:ext>
            </a:extLst>
          </p:cNvPr>
          <p:cNvSpPr txBox="1">
            <a:spLocks/>
          </p:cNvSpPr>
          <p:nvPr/>
        </p:nvSpPr>
        <p:spPr bwMode="auto">
          <a:xfrm>
            <a:off x="546100" y="2130547"/>
            <a:ext cx="3187700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 state:</a:t>
            </a:r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F6901707-A686-8F6A-01F8-1B075968A79C}"/>
              </a:ext>
            </a:extLst>
          </p:cNvPr>
          <p:cNvSpPr txBox="1">
            <a:spLocks/>
          </p:cNvSpPr>
          <p:nvPr/>
        </p:nvSpPr>
        <p:spPr bwMode="auto">
          <a:xfrm>
            <a:off x="500741" y="5126762"/>
            <a:ext cx="1845159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Pointer states:</a:t>
            </a: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C84CF5B8-C952-CD01-D93A-E00CC635A4E5}"/>
              </a:ext>
            </a:extLst>
          </p:cNvPr>
          <p:cNvSpPr txBox="1">
            <a:spLocks/>
          </p:cNvSpPr>
          <p:nvPr/>
        </p:nvSpPr>
        <p:spPr bwMode="auto">
          <a:xfrm>
            <a:off x="6353103" y="4210524"/>
            <a:ext cx="1845159" cy="9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6CE89F-520A-427C-F4ED-CAE00C11A972}"/>
              </a:ext>
            </a:extLst>
          </p:cNvPr>
          <p:cNvSpPr txBox="1"/>
          <p:nvPr/>
        </p:nvSpPr>
        <p:spPr>
          <a:xfrm>
            <a:off x="8458202" y="1976658"/>
            <a:ext cx="301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*rapid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growth*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944F8-5CF4-0F3B-57BD-B252BB6E8FC7}"/>
              </a:ext>
            </a:extLst>
          </p:cNvPr>
          <p:cNvSpPr txBox="1"/>
          <p:nvPr/>
        </p:nvSpPr>
        <p:spPr>
          <a:xfrm>
            <a:off x="954454" y="3564193"/>
            <a:ext cx="3057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 is why potatoes don’t enter superpositions!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17F211-E24E-981E-5AB9-A719FE53589D}"/>
              </a:ext>
            </a:extLst>
          </p:cNvPr>
          <p:cNvSpPr/>
          <p:nvPr/>
        </p:nvSpPr>
        <p:spPr>
          <a:xfrm>
            <a:off x="954454" y="3585684"/>
            <a:ext cx="3113853" cy="609031"/>
          </a:xfrm>
          <a:prstGeom prst="rect">
            <a:avLst/>
          </a:prstGeom>
          <a:solidFill>
            <a:srgbClr val="FFE400">
              <a:alpha val="3007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89E11D-1F0C-5B16-5B53-F5905A755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706" y="2062180"/>
            <a:ext cx="4121198" cy="313323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Initialized in a Pointer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BA5DF-6ACE-675F-C277-246A023F66C4}"/>
              </a:ext>
            </a:extLst>
          </p:cNvPr>
          <p:cNvSpPr/>
          <p:nvPr/>
        </p:nvSpPr>
        <p:spPr>
          <a:xfrm rot="1826426">
            <a:off x="829316" y="1759913"/>
            <a:ext cx="2141394" cy="219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Initialized in a Pointer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D95B0-FA6A-2D31-2A9A-3951DE64F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706" y="2062180"/>
            <a:ext cx="4121198" cy="313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vs Classical Worlds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C168F-0B1D-6357-509F-F9C0E4B45F38}"/>
              </a:ext>
            </a:extLst>
          </p:cNvPr>
          <p:cNvSpPr/>
          <p:nvPr/>
        </p:nvSpPr>
        <p:spPr>
          <a:xfrm>
            <a:off x="8981767" y="-36383"/>
            <a:ext cx="221227" cy="20231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4DEE9-0C63-0B75-720E-E2168335607C}"/>
              </a:ext>
            </a:extLst>
          </p:cNvPr>
          <p:cNvSpPr/>
          <p:nvPr/>
        </p:nvSpPr>
        <p:spPr>
          <a:xfrm>
            <a:off x="8981764" y="2831869"/>
            <a:ext cx="221227" cy="1194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7B2-85EC-EC21-9634-0FBBF021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16" y="1499888"/>
            <a:ext cx="468822" cy="486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DFC49-F8D2-F7D9-23F1-DB72243FA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700" y="4841240"/>
            <a:ext cx="477838" cy="486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2E63EF-24DE-BF61-A809-6F973F2B7AFE}"/>
              </a:ext>
            </a:extLst>
          </p:cNvPr>
          <p:cNvSpPr/>
          <p:nvPr/>
        </p:nvSpPr>
        <p:spPr>
          <a:xfrm>
            <a:off x="8981765" y="4846320"/>
            <a:ext cx="221227" cy="20116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07699-85A1-9D45-1FE6-0E01ADCC1DEA}"/>
              </a:ext>
            </a:extLst>
          </p:cNvPr>
          <p:cNvSpPr/>
          <p:nvPr/>
        </p:nvSpPr>
        <p:spPr>
          <a:xfrm>
            <a:off x="4501838" y="3118222"/>
            <a:ext cx="621555" cy="62155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EE6243C6-4D30-8C47-D765-6E1C550A3BCF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025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Initialized in a Pointer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D1D95B0-FA6A-2D31-2A9A-3951DE64F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706" y="2062180"/>
            <a:ext cx="4121198" cy="313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Initialized in a Pointer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D1D95B0-FA6A-2D31-2A9A-3951DE64F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706" y="2062180"/>
            <a:ext cx="4121198" cy="3133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15CA-65BF-683C-96E7-76F05648E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010" y="1975071"/>
            <a:ext cx="4182363" cy="313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 Initialized in a Pointer State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4554B-E283-6196-41FE-DC06D2FEA44C}"/>
              </a:ext>
            </a:extLst>
          </p:cNvPr>
          <p:cNvGrpSpPr/>
          <p:nvPr/>
        </p:nvGrpSpPr>
        <p:grpSpPr>
          <a:xfrm>
            <a:off x="5728196" y="2916180"/>
            <a:ext cx="1168371" cy="851171"/>
            <a:chOff x="5884805" y="3079648"/>
            <a:chExt cx="1168371" cy="85117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D62196-ACEC-3CE9-D05F-F8AE5E99718E}"/>
                </a:ext>
              </a:extLst>
            </p:cNvPr>
            <p:cNvCxnSpPr/>
            <p:nvPr/>
          </p:nvCxnSpPr>
          <p:spPr>
            <a:xfrm>
              <a:off x="5966248" y="3792268"/>
              <a:ext cx="1086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0D43F5D5-9103-3764-8313-619732283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805" y="3079648"/>
              <a:ext cx="1086928" cy="85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charset="0"/>
                </a:defRPr>
              </a:lvl9pPr>
            </a:lstStyle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evolution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D1D95B0-FA6A-2D31-2A9A-3951DE64F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706" y="2062180"/>
            <a:ext cx="4121198" cy="3133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15CA-65BF-683C-96E7-76F05648E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010" y="1975071"/>
            <a:ext cx="4182363" cy="3133228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3DB316BA-18ED-A921-0F86-D83B5187588D}"/>
              </a:ext>
            </a:extLst>
          </p:cNvPr>
          <p:cNvSpPr txBox="1">
            <a:spLocks/>
          </p:cNvSpPr>
          <p:nvPr/>
        </p:nvSpPr>
        <p:spPr bwMode="auto">
          <a:xfrm>
            <a:off x="8630445" y="5137230"/>
            <a:ext cx="2475849" cy="46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Unentangled state!</a:t>
            </a:r>
          </a:p>
        </p:txBody>
      </p:sp>
    </p:spTree>
    <p:extLst>
      <p:ext uri="{BB962C8B-B14F-4D97-AF65-F5344CB8AC3E}">
        <p14:creationId xmlns:p14="http://schemas.microsoft.com/office/powerpoint/2010/main" val="34419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of Thesis: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5EE3CD-AD43-8567-4268-0AA6107ABAFA}"/>
              </a:ext>
            </a:extLst>
          </p:cNvPr>
          <p:cNvSpPr txBox="1"/>
          <p:nvPr/>
        </p:nvSpPr>
        <p:spPr>
          <a:xfrm>
            <a:off x="5235677" y="8554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A7CAC0-2102-E4C3-B0BE-BFEF9788F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90" y="1261377"/>
            <a:ext cx="11575510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division of a composite quantum system into subsystems.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A16F1F-10FB-B760-C92D-12EA41F20A98}"/>
              </a:ext>
            </a:extLst>
          </p:cNvPr>
          <p:cNvSpPr txBox="1">
            <a:spLocks/>
          </p:cNvSpPr>
          <p:nvPr/>
        </p:nvSpPr>
        <p:spPr bwMode="auto">
          <a:xfrm>
            <a:off x="5833325" y="2692350"/>
            <a:ext cx="4698041" cy="7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our subsystems are not as clear as “potato” and “photon”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Font typeface="Arial" charset="0"/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AD5A0FEF-9390-033A-3972-7648C3B23C44}"/>
              </a:ext>
            </a:extLst>
          </p:cNvPr>
          <p:cNvSpPr txBox="1">
            <a:spLocks/>
          </p:cNvSpPr>
          <p:nvPr/>
        </p:nvSpPr>
        <p:spPr bwMode="auto">
          <a:xfrm>
            <a:off x="11750566" y="6405097"/>
            <a:ext cx="359659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41FC3C-614B-808F-AF98-B67EDF5127BB}"/>
              </a:ext>
            </a:extLst>
          </p:cNvPr>
          <p:cNvSpPr txBox="1">
            <a:spLocks/>
          </p:cNvSpPr>
          <p:nvPr/>
        </p:nvSpPr>
        <p:spPr bwMode="auto">
          <a:xfrm>
            <a:off x="1657981" y="4897357"/>
            <a:ext cx="92728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determine these subsystems given an abstract quantum system?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Font typeface="Arial" charset="0"/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7D1304C-8A75-E73A-FAE5-8320C70663EB}"/>
              </a:ext>
            </a:extLst>
          </p:cNvPr>
          <p:cNvSpPr txBox="1">
            <a:spLocks/>
          </p:cNvSpPr>
          <p:nvPr/>
        </p:nvSpPr>
        <p:spPr bwMode="auto">
          <a:xfrm>
            <a:off x="838200" y="380174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A4BBC-0B04-30BF-C9FA-7C182C096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871" y="2423512"/>
            <a:ext cx="2259372" cy="14405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00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Bloch Ball: A Visualization Tool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234AF-FF6A-024F-75BB-EDEF44980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208" y="1365765"/>
            <a:ext cx="4779583" cy="49890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018368-D444-14D5-D261-C5E10FB19BBC}"/>
              </a:ext>
            </a:extLst>
          </p:cNvPr>
          <p:cNvSpPr/>
          <p:nvPr/>
        </p:nvSpPr>
        <p:spPr>
          <a:xfrm>
            <a:off x="7645937" y="1239052"/>
            <a:ext cx="756159" cy="414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Bloch Ball: A Visualization Tool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234AF-FF6A-024F-75BB-EDEF44980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208" y="1365765"/>
            <a:ext cx="4779583" cy="49890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018368-D444-14D5-D261-C5E10FB19BBC}"/>
              </a:ext>
            </a:extLst>
          </p:cNvPr>
          <p:cNvSpPr/>
          <p:nvPr/>
        </p:nvSpPr>
        <p:spPr>
          <a:xfrm>
            <a:off x="7645937" y="1239052"/>
            <a:ext cx="756159" cy="414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9E89842-B46D-AE51-3552-D8FED90B522C}"/>
              </a:ext>
            </a:extLst>
          </p:cNvPr>
          <p:cNvSpPr txBox="1">
            <a:spLocks/>
          </p:cNvSpPr>
          <p:nvPr/>
        </p:nvSpPr>
        <p:spPr bwMode="auto">
          <a:xfrm>
            <a:off x="8402096" y="1973928"/>
            <a:ext cx="3114862" cy="7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Bloch Ball with blue state represents our “system” (e.g., potato)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9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Bloch Ball: A Visualization Tool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234AF-FF6A-024F-75BB-EDEF44980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208" y="1365765"/>
            <a:ext cx="4779583" cy="49890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120143-6E0A-E9C1-B27B-3EAFD0CBA63D}"/>
              </a:ext>
            </a:extLst>
          </p:cNvPr>
          <p:cNvGrpSpPr/>
          <p:nvPr/>
        </p:nvGrpSpPr>
        <p:grpSpPr>
          <a:xfrm>
            <a:off x="4536416" y="1440126"/>
            <a:ext cx="1297141" cy="923826"/>
            <a:chOff x="5409760" y="1340017"/>
            <a:chExt cx="2541544" cy="18100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DF5A-E338-DAB1-93B0-75D0C5BA3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9760" y="1340017"/>
              <a:ext cx="2541544" cy="181009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86D306-3180-BE82-44B3-F3088D8C01B0}"/>
                </a:ext>
              </a:extLst>
            </p:cNvPr>
            <p:cNvSpPr/>
            <p:nvPr/>
          </p:nvSpPr>
          <p:spPr>
            <a:xfrm>
              <a:off x="5409761" y="1416019"/>
              <a:ext cx="686240" cy="88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267C07-5BCB-3845-9674-BD32FEE3123B}"/>
                </a:ext>
              </a:extLst>
            </p:cNvPr>
            <p:cNvSpPr/>
            <p:nvPr/>
          </p:nvSpPr>
          <p:spPr>
            <a:xfrm>
              <a:off x="5994400" y="1570892"/>
              <a:ext cx="492369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F0498A-7419-0BA3-1A43-639A9FF8C2DB}"/>
              </a:ext>
            </a:extLst>
          </p:cNvPr>
          <p:cNvGrpSpPr/>
          <p:nvPr/>
        </p:nvGrpSpPr>
        <p:grpSpPr>
          <a:xfrm>
            <a:off x="4960448" y="1239052"/>
            <a:ext cx="3441648" cy="5464939"/>
            <a:chOff x="169072" y="2708102"/>
            <a:chExt cx="7341032" cy="116567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1918C1-2351-B245-79A3-BF1B48DE9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0272" t="28844"/>
            <a:stretch/>
          </p:blipFill>
          <p:spPr>
            <a:xfrm>
              <a:off x="169072" y="12608349"/>
              <a:ext cx="2089562" cy="175645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018368-D444-14D5-D261-C5E10FB19BBC}"/>
                </a:ext>
              </a:extLst>
            </p:cNvPr>
            <p:cNvSpPr/>
            <p:nvPr/>
          </p:nvSpPr>
          <p:spPr>
            <a:xfrm>
              <a:off x="5897217" y="2708102"/>
              <a:ext cx="1612887" cy="883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5">
            <a:extLst>
              <a:ext uri="{FF2B5EF4-FFF2-40B4-BE49-F238E27FC236}">
                <a16:creationId xmlns:a16="http://schemas.microsoft.com/office/drawing/2014/main" id="{C346974F-1EC5-F20D-959D-52007E9647FE}"/>
              </a:ext>
            </a:extLst>
          </p:cNvPr>
          <p:cNvSpPr txBox="1">
            <a:spLocks/>
          </p:cNvSpPr>
          <p:nvPr/>
        </p:nvSpPr>
        <p:spPr bwMode="auto">
          <a:xfrm>
            <a:off x="513991" y="3065438"/>
            <a:ext cx="3003700" cy="21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Poles = basis states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= unentangled state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Interior = entangled state</a:t>
            </a:r>
          </a:p>
        </p:txBody>
      </p:sp>
    </p:spTree>
    <p:extLst>
      <p:ext uri="{BB962C8B-B14F-4D97-AF65-F5344CB8AC3E}">
        <p14:creationId xmlns:p14="http://schemas.microsoft.com/office/powerpoint/2010/main" val="307710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8D2D82C-A710-F908-2D96-275A75E53A90}"/>
              </a:ext>
            </a:extLst>
          </p:cNvPr>
          <p:cNvGrpSpPr/>
          <p:nvPr/>
        </p:nvGrpSpPr>
        <p:grpSpPr>
          <a:xfrm>
            <a:off x="8059296" y="3576173"/>
            <a:ext cx="2465884" cy="1157274"/>
            <a:chOff x="5855927" y="2676326"/>
            <a:chExt cx="5259727" cy="24684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7A94B7A-6D5F-E1B1-7D8D-61C9DB85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5927" y="2676326"/>
              <a:ext cx="5259727" cy="246846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D653EF-D3CD-A72A-874F-51B2D4E77844}"/>
                </a:ext>
              </a:extLst>
            </p:cNvPr>
            <p:cNvSpPr/>
            <p:nvPr/>
          </p:nvSpPr>
          <p:spPr>
            <a:xfrm>
              <a:off x="5897217" y="2708102"/>
              <a:ext cx="1612887" cy="883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Bloch Ball: A Visualization Tool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234AF-FF6A-024F-75BB-EDEF44980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208" y="1365765"/>
            <a:ext cx="4779583" cy="49890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120143-6E0A-E9C1-B27B-3EAFD0CBA63D}"/>
              </a:ext>
            </a:extLst>
          </p:cNvPr>
          <p:cNvGrpSpPr/>
          <p:nvPr/>
        </p:nvGrpSpPr>
        <p:grpSpPr>
          <a:xfrm>
            <a:off x="4536416" y="1440126"/>
            <a:ext cx="1297141" cy="923826"/>
            <a:chOff x="5409760" y="1340017"/>
            <a:chExt cx="2541544" cy="18100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DF5A-E338-DAB1-93B0-75D0C5BA3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09760" y="1340017"/>
              <a:ext cx="2541544" cy="181009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86D306-3180-BE82-44B3-F3088D8C01B0}"/>
                </a:ext>
              </a:extLst>
            </p:cNvPr>
            <p:cNvSpPr/>
            <p:nvPr/>
          </p:nvSpPr>
          <p:spPr>
            <a:xfrm>
              <a:off x="5409761" y="1416019"/>
              <a:ext cx="686240" cy="88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267C07-5BCB-3845-9674-BD32FEE3123B}"/>
                </a:ext>
              </a:extLst>
            </p:cNvPr>
            <p:cNvSpPr/>
            <p:nvPr/>
          </p:nvSpPr>
          <p:spPr>
            <a:xfrm>
              <a:off x="5994400" y="1570892"/>
              <a:ext cx="492369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F0498A-7419-0BA3-1A43-639A9FF8C2DB}"/>
              </a:ext>
            </a:extLst>
          </p:cNvPr>
          <p:cNvGrpSpPr/>
          <p:nvPr/>
        </p:nvGrpSpPr>
        <p:grpSpPr>
          <a:xfrm>
            <a:off x="4960448" y="1239052"/>
            <a:ext cx="3441648" cy="5464939"/>
            <a:chOff x="169072" y="2708102"/>
            <a:chExt cx="7341032" cy="116567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1918C1-2351-B245-79A3-BF1B48DE9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272" t="28844"/>
            <a:stretch/>
          </p:blipFill>
          <p:spPr>
            <a:xfrm>
              <a:off x="169072" y="12608349"/>
              <a:ext cx="2089562" cy="175645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018368-D444-14D5-D261-C5E10FB19BBC}"/>
                </a:ext>
              </a:extLst>
            </p:cNvPr>
            <p:cNvSpPr/>
            <p:nvPr/>
          </p:nvSpPr>
          <p:spPr>
            <a:xfrm>
              <a:off x="5897217" y="2708102"/>
              <a:ext cx="1612887" cy="883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5">
            <a:extLst>
              <a:ext uri="{FF2B5EF4-FFF2-40B4-BE49-F238E27FC236}">
                <a16:creationId xmlns:a16="http://schemas.microsoft.com/office/drawing/2014/main" id="{46CA5721-3801-96D7-BCC6-769CC27B2F20}"/>
              </a:ext>
            </a:extLst>
          </p:cNvPr>
          <p:cNvSpPr txBox="1">
            <a:spLocks/>
          </p:cNvSpPr>
          <p:nvPr/>
        </p:nvSpPr>
        <p:spPr bwMode="auto">
          <a:xfrm>
            <a:off x="513991" y="3065438"/>
            <a:ext cx="3003700" cy="21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Poles = basis states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= unentangled state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Interior = entangled state</a:t>
            </a:r>
          </a:p>
        </p:txBody>
      </p:sp>
    </p:spTree>
    <p:extLst>
      <p:ext uri="{BB962C8B-B14F-4D97-AF65-F5344CB8AC3E}">
        <p14:creationId xmlns:p14="http://schemas.microsoft.com/office/powerpoint/2010/main" val="20543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805A47A-56F2-7828-2B2D-FB350948F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529" y="1346908"/>
            <a:ext cx="4501625" cy="505818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Bloch Ball: A Visualization Tool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120143-6E0A-E9C1-B27B-3EAFD0CBA63D}"/>
              </a:ext>
            </a:extLst>
          </p:cNvPr>
          <p:cNvGrpSpPr/>
          <p:nvPr/>
        </p:nvGrpSpPr>
        <p:grpSpPr>
          <a:xfrm>
            <a:off x="4536416" y="1440126"/>
            <a:ext cx="1297141" cy="923826"/>
            <a:chOff x="5409760" y="1340017"/>
            <a:chExt cx="2541544" cy="18100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DF5A-E338-DAB1-93B0-75D0C5BA3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9760" y="1340017"/>
              <a:ext cx="2541544" cy="181009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86D306-3180-BE82-44B3-F3088D8C01B0}"/>
                </a:ext>
              </a:extLst>
            </p:cNvPr>
            <p:cNvSpPr/>
            <p:nvPr/>
          </p:nvSpPr>
          <p:spPr>
            <a:xfrm>
              <a:off x="5409761" y="1416019"/>
              <a:ext cx="686240" cy="88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267C07-5BCB-3845-9674-BD32FEE3123B}"/>
                </a:ext>
              </a:extLst>
            </p:cNvPr>
            <p:cNvSpPr/>
            <p:nvPr/>
          </p:nvSpPr>
          <p:spPr>
            <a:xfrm>
              <a:off x="5994400" y="1570892"/>
              <a:ext cx="492369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F0498A-7419-0BA3-1A43-639A9FF8C2DB}"/>
              </a:ext>
            </a:extLst>
          </p:cNvPr>
          <p:cNvGrpSpPr/>
          <p:nvPr/>
        </p:nvGrpSpPr>
        <p:grpSpPr>
          <a:xfrm>
            <a:off x="4960448" y="1239052"/>
            <a:ext cx="3441648" cy="5464939"/>
            <a:chOff x="169072" y="2708102"/>
            <a:chExt cx="7341032" cy="116567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1918C1-2351-B245-79A3-BF1B48DE9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0272" t="28844"/>
            <a:stretch/>
          </p:blipFill>
          <p:spPr>
            <a:xfrm>
              <a:off x="169072" y="12608349"/>
              <a:ext cx="2089562" cy="175645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018368-D444-14D5-D261-C5E10FB19BBC}"/>
                </a:ext>
              </a:extLst>
            </p:cNvPr>
            <p:cNvSpPr/>
            <p:nvPr/>
          </p:nvSpPr>
          <p:spPr>
            <a:xfrm>
              <a:off x="5897217" y="2708102"/>
              <a:ext cx="1612887" cy="883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5">
            <a:extLst>
              <a:ext uri="{FF2B5EF4-FFF2-40B4-BE49-F238E27FC236}">
                <a16:creationId xmlns:a16="http://schemas.microsoft.com/office/drawing/2014/main" id="{46CA5721-3801-96D7-BCC6-769CC27B2F20}"/>
              </a:ext>
            </a:extLst>
          </p:cNvPr>
          <p:cNvSpPr txBox="1">
            <a:spLocks/>
          </p:cNvSpPr>
          <p:nvPr/>
        </p:nvSpPr>
        <p:spPr bwMode="auto">
          <a:xfrm>
            <a:off x="513991" y="3065438"/>
            <a:ext cx="3003700" cy="21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Poles = basis states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= unentangled state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Interior = entangled state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FF32401-2530-282B-04EA-3FB6E382C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015" y="2463568"/>
            <a:ext cx="2732962" cy="14124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00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9B511-3777-1BDB-B1EC-FBC94DBB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910" y="944030"/>
            <a:ext cx="6585690" cy="23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1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vs Classical Worlds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C168F-0B1D-6357-509F-F9C0E4B45F38}"/>
              </a:ext>
            </a:extLst>
          </p:cNvPr>
          <p:cNvSpPr/>
          <p:nvPr/>
        </p:nvSpPr>
        <p:spPr>
          <a:xfrm>
            <a:off x="8981767" y="-36383"/>
            <a:ext cx="221227" cy="20231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4DEE9-0C63-0B75-720E-E2168335607C}"/>
              </a:ext>
            </a:extLst>
          </p:cNvPr>
          <p:cNvSpPr/>
          <p:nvPr/>
        </p:nvSpPr>
        <p:spPr>
          <a:xfrm>
            <a:off x="8981764" y="2831869"/>
            <a:ext cx="221227" cy="1194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7B2-85EC-EC21-9634-0FBBF021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16" y="1499888"/>
            <a:ext cx="468822" cy="486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DFC49-F8D2-F7D9-23F1-DB72243FA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700" y="4841240"/>
            <a:ext cx="477838" cy="486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2E63EF-24DE-BF61-A809-6F973F2B7AFE}"/>
              </a:ext>
            </a:extLst>
          </p:cNvPr>
          <p:cNvSpPr/>
          <p:nvPr/>
        </p:nvSpPr>
        <p:spPr>
          <a:xfrm>
            <a:off x="8981765" y="4846320"/>
            <a:ext cx="221227" cy="20116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07699-85A1-9D45-1FE6-0E01ADCC1DEA}"/>
              </a:ext>
            </a:extLst>
          </p:cNvPr>
          <p:cNvSpPr/>
          <p:nvPr/>
        </p:nvSpPr>
        <p:spPr>
          <a:xfrm>
            <a:off x="8781599" y="2098528"/>
            <a:ext cx="621555" cy="6215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EE6243C6-4D30-8C47-D765-6E1C550A3BCF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0497D7-7A6E-AD53-3060-994A3C795896}"/>
              </a:ext>
            </a:extLst>
          </p:cNvPr>
          <p:cNvSpPr/>
          <p:nvPr/>
        </p:nvSpPr>
        <p:spPr>
          <a:xfrm>
            <a:off x="8781599" y="4137917"/>
            <a:ext cx="621555" cy="6215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9B511-3777-1BDB-B1EC-FBC94DBB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910" y="944030"/>
            <a:ext cx="6585690" cy="2356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5D05-4407-9F7A-F0E1-67BAE533E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339" y="3692193"/>
            <a:ext cx="458832" cy="396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843C2B-5F0F-F964-30C6-5C255D6AD5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465068" y="66434"/>
            <a:ext cx="396598" cy="658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B8951C-7E6F-1C1B-CCE9-8A511C34B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8973" y="4411152"/>
            <a:ext cx="6585690" cy="2275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5D05-4407-9F7A-F0E1-67BAE533E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339" y="3692193"/>
            <a:ext cx="458832" cy="3965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65FBC0-46DE-840D-6196-A82EDE813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633277" y="1059453"/>
            <a:ext cx="396598" cy="658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9B511-3777-1BDB-B1EC-FBC94DBB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910" y="944030"/>
            <a:ext cx="6585690" cy="2356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8951C-7E6F-1C1B-CCE9-8A511C34B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973" y="4411152"/>
            <a:ext cx="6585690" cy="2275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5D05-4407-9F7A-F0E1-67BAE533E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339" y="3692193"/>
            <a:ext cx="458832" cy="396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843C2B-5F0F-F964-30C6-5C255D6AD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465068" y="66434"/>
            <a:ext cx="396598" cy="6585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65FBC0-46DE-840D-6196-A82EDE813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633277" y="1059453"/>
            <a:ext cx="396598" cy="658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4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9B511-3777-1BDB-B1EC-FBC94DBB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910" y="944030"/>
            <a:ext cx="6585690" cy="2356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8951C-7E6F-1C1B-CCE9-8A511C34B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973" y="4411152"/>
            <a:ext cx="6585690" cy="2275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5D05-4407-9F7A-F0E1-67BAE533E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339" y="3692193"/>
            <a:ext cx="458832" cy="396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843C2B-5F0F-F964-30C6-5C255D6AD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465068" y="66434"/>
            <a:ext cx="396598" cy="6585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65FBC0-46DE-840D-6196-A82EDE813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633277" y="1059453"/>
            <a:ext cx="396598" cy="6585689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62A86A6E-4AFD-5C90-A7AB-056C7079DFF9}"/>
              </a:ext>
            </a:extLst>
          </p:cNvPr>
          <p:cNvSpPr txBox="1">
            <a:spLocks/>
          </p:cNvSpPr>
          <p:nvPr/>
        </p:nvSpPr>
        <p:spPr bwMode="auto">
          <a:xfrm>
            <a:off x="609600" y="1945037"/>
            <a:ext cx="1972443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1 (Qubits 1, 2, 3):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B4C87384-01DE-9201-E01A-7EF16502430F}"/>
              </a:ext>
            </a:extLst>
          </p:cNvPr>
          <p:cNvSpPr txBox="1">
            <a:spLocks/>
          </p:cNvSpPr>
          <p:nvPr/>
        </p:nvSpPr>
        <p:spPr bwMode="auto">
          <a:xfrm>
            <a:off x="609600" y="5268834"/>
            <a:ext cx="2162476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2 (Qubits 1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′,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9B511-3777-1BDB-B1EC-FBC94DBB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910" y="944030"/>
            <a:ext cx="6585690" cy="2356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8951C-7E6F-1C1B-CCE9-8A511C34B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973" y="4411152"/>
            <a:ext cx="6585690" cy="2275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5D05-4407-9F7A-F0E1-67BAE533E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339" y="3692193"/>
            <a:ext cx="458832" cy="396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843C2B-5F0F-F964-30C6-5C255D6AD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465068" y="66434"/>
            <a:ext cx="396598" cy="6585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65FBC0-46DE-840D-6196-A82EDE813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633277" y="1059453"/>
            <a:ext cx="396598" cy="6585689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9DEEFA36-71B8-8E34-67DF-EFFD950F13B4}"/>
              </a:ext>
            </a:extLst>
          </p:cNvPr>
          <p:cNvSpPr txBox="1">
            <a:spLocks/>
          </p:cNvSpPr>
          <p:nvPr/>
        </p:nvSpPr>
        <p:spPr bwMode="auto">
          <a:xfrm>
            <a:off x="609600" y="1945037"/>
            <a:ext cx="1972443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1 (Qubits 1, 2, 3):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877FD78E-C0AF-58B6-71BF-0494D807A45E}"/>
              </a:ext>
            </a:extLst>
          </p:cNvPr>
          <p:cNvSpPr txBox="1">
            <a:spLocks/>
          </p:cNvSpPr>
          <p:nvPr/>
        </p:nvSpPr>
        <p:spPr bwMode="auto">
          <a:xfrm>
            <a:off x="609600" y="5268834"/>
            <a:ext cx="2162476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2 (Qubits 1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′,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14B748C-F541-DF9A-649A-EAEC4620F63C}"/>
              </a:ext>
            </a:extLst>
          </p:cNvPr>
          <p:cNvSpPr txBox="1">
            <a:spLocks/>
          </p:cNvSpPr>
          <p:nvPr/>
        </p:nvSpPr>
        <p:spPr bwMode="auto">
          <a:xfrm>
            <a:off x="167423" y="3575797"/>
            <a:ext cx="3300487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 is a Relative Concept!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E812D7-AF84-B677-7076-3F343C2079FB}"/>
              </a:ext>
            </a:extLst>
          </p:cNvPr>
          <p:cNvSpPr/>
          <p:nvPr/>
        </p:nvSpPr>
        <p:spPr>
          <a:xfrm>
            <a:off x="369833" y="3447670"/>
            <a:ext cx="3000689" cy="837776"/>
          </a:xfrm>
          <a:prstGeom prst="rect">
            <a:avLst/>
          </a:prstGeom>
          <a:solidFill>
            <a:srgbClr val="FFE400">
              <a:alpha val="3007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9B511-3777-1BDB-B1EC-FBC94DBB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910" y="944030"/>
            <a:ext cx="6585690" cy="2356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8951C-7E6F-1C1B-CCE9-8A511C34B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973" y="4411152"/>
            <a:ext cx="6585690" cy="2275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5D05-4407-9F7A-F0E1-67BAE533E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339" y="3692193"/>
            <a:ext cx="458832" cy="39659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9DEEFA36-71B8-8E34-67DF-EFFD950F13B4}"/>
              </a:ext>
            </a:extLst>
          </p:cNvPr>
          <p:cNvSpPr txBox="1">
            <a:spLocks/>
          </p:cNvSpPr>
          <p:nvPr/>
        </p:nvSpPr>
        <p:spPr bwMode="auto">
          <a:xfrm>
            <a:off x="609600" y="1945037"/>
            <a:ext cx="1972443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1 (Qubits 1, 2, 3):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877FD78E-C0AF-58B6-71BF-0494D807A45E}"/>
              </a:ext>
            </a:extLst>
          </p:cNvPr>
          <p:cNvSpPr txBox="1">
            <a:spLocks/>
          </p:cNvSpPr>
          <p:nvPr/>
        </p:nvSpPr>
        <p:spPr bwMode="auto">
          <a:xfrm>
            <a:off x="609600" y="5268834"/>
            <a:ext cx="2162476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2 (Qubits 1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′,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14B748C-F541-DF9A-649A-EAEC4620F63C}"/>
              </a:ext>
            </a:extLst>
          </p:cNvPr>
          <p:cNvSpPr txBox="1">
            <a:spLocks/>
          </p:cNvSpPr>
          <p:nvPr/>
        </p:nvSpPr>
        <p:spPr bwMode="auto">
          <a:xfrm>
            <a:off x="167423" y="3575797"/>
            <a:ext cx="3300487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 is a Relative Concept!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E812D7-AF84-B677-7076-3F343C2079FB}"/>
              </a:ext>
            </a:extLst>
          </p:cNvPr>
          <p:cNvSpPr/>
          <p:nvPr/>
        </p:nvSpPr>
        <p:spPr>
          <a:xfrm>
            <a:off x="369833" y="3447670"/>
            <a:ext cx="3000689" cy="837776"/>
          </a:xfrm>
          <a:prstGeom prst="rect">
            <a:avLst/>
          </a:prstGeom>
          <a:solidFill>
            <a:srgbClr val="FFE400">
              <a:alpha val="3007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C3991CA-A398-1798-8B40-4B7BDF8A22C8}"/>
              </a:ext>
            </a:extLst>
          </p:cNvPr>
          <p:cNvSpPr/>
          <p:nvPr/>
        </p:nvSpPr>
        <p:spPr>
          <a:xfrm>
            <a:off x="369833" y="952033"/>
            <a:ext cx="10058400" cy="2366609"/>
          </a:xfrm>
          <a:prstGeom prst="roundRect">
            <a:avLst/>
          </a:prstGeom>
          <a:solidFill>
            <a:schemeClr val="bg2">
              <a:lumMod val="20000"/>
              <a:lumOff val="80000"/>
              <a:alpha val="14759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Quasi-classical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 (qcTPS)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EF000-447A-43D8-F1C1-02FA05978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51" y="2055440"/>
            <a:ext cx="3104307" cy="33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Quasi-classical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 (qcTPS)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EF000-447A-43D8-F1C1-02FA05978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51" y="2055440"/>
            <a:ext cx="3104307" cy="3351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9D8503-2646-05D8-0DB8-48C40B92D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508" y="1505668"/>
            <a:ext cx="1340876" cy="13255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C3A6E-9491-6716-A3E2-506E2BC54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497" y="3569567"/>
            <a:ext cx="1297309" cy="1391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90BB84-9284-5BF3-6188-1CA2C96C2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293" y="4600464"/>
            <a:ext cx="1325564" cy="13255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89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Quasi-classical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 (qcTPS)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EF000-447A-43D8-F1C1-02FA05978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51" y="2055440"/>
            <a:ext cx="3104307" cy="3351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9D8503-2646-05D8-0DB8-48C40B92D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508" y="1505668"/>
            <a:ext cx="1340876" cy="13255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C3A6E-9491-6716-A3E2-506E2BC54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497" y="3569567"/>
            <a:ext cx="1297309" cy="1391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90BB84-9284-5BF3-6188-1CA2C96C2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293" y="4600464"/>
            <a:ext cx="1325564" cy="1325564"/>
          </a:xfrm>
          <a:prstGeom prst="ellipse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</p:spTree>
    <p:extLst>
      <p:ext uri="{BB962C8B-B14F-4D97-AF65-F5344CB8AC3E}">
        <p14:creationId xmlns:p14="http://schemas.microsoft.com/office/powerpoint/2010/main" val="6502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Quasi-classical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 (qcTPS)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EF000-447A-43D8-F1C1-02FA05978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51" y="2055440"/>
            <a:ext cx="3104307" cy="3351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9D8503-2646-05D8-0DB8-48C40B92D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508" y="1505668"/>
            <a:ext cx="1340876" cy="13255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C3A6E-9491-6716-A3E2-506E2BC54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497" y="3569567"/>
            <a:ext cx="1297309" cy="1391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90BB84-9284-5BF3-6188-1CA2C96C2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293" y="4600464"/>
            <a:ext cx="1325564" cy="1325564"/>
          </a:xfrm>
          <a:prstGeom prst="ellipse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1B5072-3D47-A20B-DF54-85CB321C8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8808" y="2016443"/>
            <a:ext cx="3004619" cy="342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95AEF9-78DB-9DA0-A7E6-74E67BCEAF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383" t="1540" r="2528" b="1540"/>
          <a:stretch/>
        </p:blipFill>
        <p:spPr>
          <a:xfrm>
            <a:off x="10828846" y="2281693"/>
            <a:ext cx="1281379" cy="1281379"/>
          </a:xfrm>
          <a:prstGeom prst="roundRect">
            <a:avLst>
              <a:gd name="adj" fmla="val 50000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5373FF-8D1B-4590-B12C-296052A12B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8968" y="1412557"/>
            <a:ext cx="1281378" cy="1325563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4CDD4F5-A90E-774C-DA5D-6B0BEAB67D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3155" y="4782661"/>
            <a:ext cx="1297309" cy="13255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38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vs Classical Worlds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C168F-0B1D-6357-509F-F9C0E4B45F38}"/>
              </a:ext>
            </a:extLst>
          </p:cNvPr>
          <p:cNvSpPr/>
          <p:nvPr/>
        </p:nvSpPr>
        <p:spPr>
          <a:xfrm>
            <a:off x="8981767" y="-36383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4DEE9-0C63-0B75-720E-E2168335607C}"/>
              </a:ext>
            </a:extLst>
          </p:cNvPr>
          <p:cNvSpPr/>
          <p:nvPr/>
        </p:nvSpPr>
        <p:spPr>
          <a:xfrm>
            <a:off x="8981764" y="2831869"/>
            <a:ext cx="221227" cy="1194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7B2-85EC-EC21-9634-0FBBF021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16" y="758291"/>
            <a:ext cx="468822" cy="486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DFC49-F8D2-F7D9-23F1-DB72243FA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716" y="5612855"/>
            <a:ext cx="477838" cy="48685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02C1D893-9ED9-FE25-7965-5AC5826D72A7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A1C4E-E07C-DD21-DFD5-999A83A3F7E9}"/>
              </a:ext>
            </a:extLst>
          </p:cNvPr>
          <p:cNvSpPr/>
          <p:nvPr/>
        </p:nvSpPr>
        <p:spPr>
          <a:xfrm>
            <a:off x="8981763" y="5612855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Quasi-classical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 (qcTPS)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EF000-447A-43D8-F1C1-02FA05978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51" y="2055440"/>
            <a:ext cx="3104307" cy="3351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9D8503-2646-05D8-0DB8-48C40B92D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508" y="1505668"/>
            <a:ext cx="1340876" cy="13255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C3A6E-9491-6716-A3E2-506E2BC54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497" y="3569567"/>
            <a:ext cx="1297309" cy="1391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90BB84-9284-5BF3-6188-1CA2C96C2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293" y="4600464"/>
            <a:ext cx="1325564" cy="1325564"/>
          </a:xfrm>
          <a:prstGeom prst="ellipse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1B5072-3D47-A20B-DF54-85CB321C8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8808" y="2016443"/>
            <a:ext cx="3004619" cy="342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95AEF9-78DB-9DA0-A7E6-74E67BCEAF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383" t="1540" r="2528" b="1540"/>
          <a:stretch/>
        </p:blipFill>
        <p:spPr>
          <a:xfrm>
            <a:off x="10828846" y="2281693"/>
            <a:ext cx="1281379" cy="1281379"/>
          </a:xfrm>
          <a:prstGeom prst="roundRect">
            <a:avLst>
              <a:gd name="adj" fmla="val 50000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5373FF-8D1B-4590-B12C-296052A12B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8968" y="1412557"/>
            <a:ext cx="1281378" cy="1325563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4CDD4F5-A90E-774C-DA5D-6B0BEAB67D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3155" y="4782661"/>
            <a:ext cx="1297309" cy="1325563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CF7C12-0AF3-A35A-31FD-427B857DA8FC}"/>
              </a:ext>
            </a:extLst>
          </p:cNvPr>
          <p:cNvGrpSpPr/>
          <p:nvPr/>
        </p:nvGrpSpPr>
        <p:grpSpPr>
          <a:xfrm>
            <a:off x="1651025" y="1484898"/>
            <a:ext cx="1608344" cy="1145465"/>
            <a:chOff x="5409760" y="1340017"/>
            <a:chExt cx="2541544" cy="18100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F46136-9AA0-C386-CD7E-2145405CE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09760" y="1340017"/>
              <a:ext cx="2541544" cy="18100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5C40E7-F850-3A0D-DA8D-CA51BB990F63}"/>
                </a:ext>
              </a:extLst>
            </p:cNvPr>
            <p:cNvSpPr/>
            <p:nvPr/>
          </p:nvSpPr>
          <p:spPr>
            <a:xfrm>
              <a:off x="5409761" y="1416019"/>
              <a:ext cx="686240" cy="88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AE5711-6B9D-0752-86E1-ACF52465234A}"/>
                </a:ext>
              </a:extLst>
            </p:cNvPr>
            <p:cNvSpPr/>
            <p:nvPr/>
          </p:nvSpPr>
          <p:spPr>
            <a:xfrm>
              <a:off x="5994400" y="1570892"/>
              <a:ext cx="492369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F6C9B9A-1B5F-FC27-18DE-6D1BFE51CB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6830" y="899887"/>
            <a:ext cx="1608344" cy="1438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56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Quasi-classical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 (qcTPS)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EF000-447A-43D8-F1C1-02FA05978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51" y="2055440"/>
            <a:ext cx="3104307" cy="3351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9D8503-2646-05D8-0DB8-48C40B92D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508" y="1505668"/>
            <a:ext cx="1340876" cy="13255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C3A6E-9491-6716-A3E2-506E2BC54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497" y="3569567"/>
            <a:ext cx="1297309" cy="1391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90BB84-9284-5BF3-6188-1CA2C96C2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293" y="4600464"/>
            <a:ext cx="1325564" cy="1325564"/>
          </a:xfrm>
          <a:prstGeom prst="ellipse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1B5072-3D47-A20B-DF54-85CB321C8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8808" y="2016443"/>
            <a:ext cx="3004619" cy="342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95AEF9-78DB-9DA0-A7E6-74E67BCEAF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383" t="1540" r="2528" b="1540"/>
          <a:stretch/>
        </p:blipFill>
        <p:spPr>
          <a:xfrm>
            <a:off x="10828846" y="2281693"/>
            <a:ext cx="1281379" cy="1281379"/>
          </a:xfrm>
          <a:prstGeom prst="roundRect">
            <a:avLst>
              <a:gd name="adj" fmla="val 50000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5373FF-8D1B-4590-B12C-296052A12B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8968" y="1412557"/>
            <a:ext cx="1281378" cy="1325563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4CDD4F5-A90E-774C-DA5D-6B0BEAB67D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3155" y="4782661"/>
            <a:ext cx="1297309" cy="1325563"/>
          </a:xfrm>
          <a:prstGeom prst="ellipse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EF45F462-68EF-F1AB-D10E-00EA18412E33}"/>
              </a:ext>
            </a:extLst>
          </p:cNvPr>
          <p:cNvSpPr txBox="1">
            <a:spLocks/>
          </p:cNvSpPr>
          <p:nvPr/>
        </p:nvSpPr>
        <p:spPr bwMode="auto">
          <a:xfrm>
            <a:off x="161242" y="5650142"/>
            <a:ext cx="3460037" cy="86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qcTPSs have well-defined pointer states!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7ED5D-732C-5E43-0F21-96B7F0F385A7}"/>
              </a:ext>
            </a:extLst>
          </p:cNvPr>
          <p:cNvSpPr/>
          <p:nvPr/>
        </p:nvSpPr>
        <p:spPr>
          <a:xfrm>
            <a:off x="284511" y="5663842"/>
            <a:ext cx="3230362" cy="837776"/>
          </a:xfrm>
          <a:prstGeom prst="rect">
            <a:avLst/>
          </a:prstGeom>
          <a:solidFill>
            <a:srgbClr val="FFE400">
              <a:alpha val="3007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CF7C12-0AF3-A35A-31FD-427B857DA8FC}"/>
              </a:ext>
            </a:extLst>
          </p:cNvPr>
          <p:cNvGrpSpPr/>
          <p:nvPr/>
        </p:nvGrpSpPr>
        <p:grpSpPr>
          <a:xfrm>
            <a:off x="1651025" y="1484898"/>
            <a:ext cx="1608344" cy="1145465"/>
            <a:chOff x="5409760" y="1340017"/>
            <a:chExt cx="2541544" cy="18100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F46136-9AA0-C386-CD7E-2145405CE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09760" y="1340017"/>
              <a:ext cx="2541544" cy="18100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5C40E7-F850-3A0D-DA8D-CA51BB990F63}"/>
                </a:ext>
              </a:extLst>
            </p:cNvPr>
            <p:cNvSpPr/>
            <p:nvPr/>
          </p:nvSpPr>
          <p:spPr>
            <a:xfrm>
              <a:off x="5409761" y="1416019"/>
              <a:ext cx="686240" cy="88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AE5711-6B9D-0752-86E1-ACF52465234A}"/>
                </a:ext>
              </a:extLst>
            </p:cNvPr>
            <p:cNvSpPr/>
            <p:nvPr/>
          </p:nvSpPr>
          <p:spPr>
            <a:xfrm>
              <a:off x="5994400" y="1570892"/>
              <a:ext cx="492369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F9AA37F-20B5-A308-A1EB-EA3DB1F59A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6830" y="899887"/>
            <a:ext cx="1608344" cy="1438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45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9B511-3777-1BDB-B1EC-FBC94DBB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910" y="944030"/>
            <a:ext cx="6585690" cy="2356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8951C-7E6F-1C1B-CCE9-8A511C34B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973" y="4411152"/>
            <a:ext cx="6585690" cy="2275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5D05-4407-9F7A-F0E1-67BAE533E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339" y="3692193"/>
            <a:ext cx="458832" cy="396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843C2B-5F0F-F964-30C6-5C255D6AD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465068" y="66434"/>
            <a:ext cx="396598" cy="6585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65FBC0-46DE-840D-6196-A82EDE813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633277" y="1059453"/>
            <a:ext cx="396598" cy="6585689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9DEEFA36-71B8-8E34-67DF-EFFD950F13B4}"/>
              </a:ext>
            </a:extLst>
          </p:cNvPr>
          <p:cNvSpPr txBox="1">
            <a:spLocks/>
          </p:cNvSpPr>
          <p:nvPr/>
        </p:nvSpPr>
        <p:spPr bwMode="auto">
          <a:xfrm>
            <a:off x="609600" y="1945037"/>
            <a:ext cx="1972443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1 (Qubits 1, 2, 3):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877FD78E-C0AF-58B6-71BF-0494D807A45E}"/>
              </a:ext>
            </a:extLst>
          </p:cNvPr>
          <p:cNvSpPr txBox="1">
            <a:spLocks/>
          </p:cNvSpPr>
          <p:nvPr/>
        </p:nvSpPr>
        <p:spPr bwMode="auto">
          <a:xfrm>
            <a:off x="609600" y="5268834"/>
            <a:ext cx="2162476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2 (Qubits 1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′,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9B511-3777-1BDB-B1EC-FBC94DBB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910" y="944030"/>
            <a:ext cx="6585690" cy="2356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8951C-7E6F-1C1B-CCE9-8A511C34B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973" y="4411152"/>
            <a:ext cx="6585690" cy="2275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5D05-4407-9F7A-F0E1-67BAE533E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339" y="3692193"/>
            <a:ext cx="458832" cy="39659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9DEEFA36-71B8-8E34-67DF-EFFD950F13B4}"/>
              </a:ext>
            </a:extLst>
          </p:cNvPr>
          <p:cNvSpPr txBox="1">
            <a:spLocks/>
          </p:cNvSpPr>
          <p:nvPr/>
        </p:nvSpPr>
        <p:spPr bwMode="auto">
          <a:xfrm>
            <a:off x="609600" y="1945037"/>
            <a:ext cx="1972443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1 (Qubits 1, 2, 3):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877FD78E-C0AF-58B6-71BF-0494D807A45E}"/>
              </a:ext>
            </a:extLst>
          </p:cNvPr>
          <p:cNvSpPr txBox="1">
            <a:spLocks/>
          </p:cNvSpPr>
          <p:nvPr/>
        </p:nvSpPr>
        <p:spPr bwMode="auto">
          <a:xfrm>
            <a:off x="609600" y="5268834"/>
            <a:ext cx="2162476" cy="5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Product Structure 2 (Qubits 1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′,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Inter"/>
              </a:rPr>
              <a:t>′)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C3991CA-A398-1798-8B40-4B7BDF8A22C8}"/>
              </a:ext>
            </a:extLst>
          </p:cNvPr>
          <p:cNvSpPr/>
          <p:nvPr/>
        </p:nvSpPr>
        <p:spPr>
          <a:xfrm>
            <a:off x="509004" y="4365519"/>
            <a:ext cx="10058400" cy="2366609"/>
          </a:xfrm>
          <a:prstGeom prst="roundRect">
            <a:avLst/>
          </a:prstGeom>
          <a:solidFill>
            <a:schemeClr val="bg2">
              <a:lumMod val="20000"/>
              <a:lumOff val="80000"/>
              <a:alpha val="14759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D60C856F-2D5A-B2F5-26B9-88A9891D737B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C9EBF-3C6D-F42D-0B8F-96774EDB8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314" y="1940161"/>
            <a:ext cx="3236580" cy="3529280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36" y="2479014"/>
            <a:ext cx="1346716" cy="13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C9EBF-3C6D-F42D-0B8F-96774EDB8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314" y="1940161"/>
            <a:ext cx="3236580" cy="3529280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36" y="2479014"/>
            <a:ext cx="1346716" cy="136352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3A38D173-273A-88B4-01F3-A45702AE6683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65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C9EBF-3C6D-F42D-0B8F-96774EDB8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314" y="1940161"/>
            <a:ext cx="3236580" cy="3529280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36" y="2479014"/>
            <a:ext cx="1346716" cy="1363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36833-C497-8543-AB46-8DBACEBC4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6030" y="1926322"/>
            <a:ext cx="3290500" cy="352928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D7D80-3270-E1EA-B98A-9E66CCE06C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4725" y="1449387"/>
            <a:ext cx="1394011" cy="1325565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C559E0-C9D1-5CD1-A579-699DC3EAE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4246" y="2338232"/>
            <a:ext cx="1254470" cy="1325564"/>
          </a:xfrm>
          <a:prstGeom prst="ellipse">
            <a:avLst/>
          </a:prstGeom>
        </p:spPr>
      </p:pic>
      <p:pic>
        <p:nvPicPr>
          <p:cNvPr id="5" name="Picture 4" descr="A circle with a circle and a circle with a circle and a circle with a circle and a circle with a circle with a circle and a circle with a circle with a circle and a circle with&#10;&#10;Description automatically generated">
            <a:extLst>
              <a:ext uri="{FF2B5EF4-FFF2-40B4-BE49-F238E27FC236}">
                <a16:creationId xmlns:a16="http://schemas.microsoft.com/office/drawing/2014/main" id="{0DD408AD-579D-3063-36D0-1CB84DA635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4725" y="4752899"/>
            <a:ext cx="1346717" cy="1405405"/>
          </a:xfrm>
          <a:prstGeom prst="ellipse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7162CF79-825F-910B-F7CF-C4596FE3256B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280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rcle with lines and arrows&#10;&#10;Description automatically generated">
            <a:extLst>
              <a:ext uri="{FF2B5EF4-FFF2-40B4-BE49-F238E27FC236}">
                <a16:creationId xmlns:a16="http://schemas.microsoft.com/office/drawing/2014/main" id="{2617F0C7-2A91-DD54-86D3-982E354ED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843" y="2010644"/>
            <a:ext cx="3346731" cy="3529280"/>
          </a:xfrm>
          <a:prstGeom prst="ellipse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36" y="2479014"/>
            <a:ext cx="1346716" cy="1363520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7090DC3B-D5DB-8D52-F162-0746394F3EBB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41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rcle with lines and arrows&#10;&#10;Description automatically generated">
            <a:extLst>
              <a:ext uri="{FF2B5EF4-FFF2-40B4-BE49-F238E27FC236}">
                <a16:creationId xmlns:a16="http://schemas.microsoft.com/office/drawing/2014/main" id="{2617F0C7-2A91-DD54-86D3-982E354ED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843" y="2010644"/>
            <a:ext cx="3346731" cy="3529280"/>
          </a:xfrm>
          <a:prstGeom prst="ellipse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36" y="2479014"/>
            <a:ext cx="1346716" cy="136352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D91A9B6C-EE3B-701A-8CD7-0EB3F159A541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970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ircle with lines and circles with a circle and a circle with lines and circles&#10;&#10;Description automatically generated with medium confidence">
            <a:extLst>
              <a:ext uri="{FF2B5EF4-FFF2-40B4-BE49-F238E27FC236}">
                <a16:creationId xmlns:a16="http://schemas.microsoft.com/office/drawing/2014/main" id="{D7EA23E0-4BEF-867B-269A-B2D2FF22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082" y="1827175"/>
            <a:ext cx="3346731" cy="3673242"/>
          </a:xfrm>
          <a:prstGeom prst="ellipse">
            <a:avLst/>
          </a:prstGeom>
        </p:spPr>
      </p:pic>
      <p:pic>
        <p:nvPicPr>
          <p:cNvPr id="10" name="Picture 9" descr="A circle with lines and arrows&#10;&#10;Description automatically generated">
            <a:extLst>
              <a:ext uri="{FF2B5EF4-FFF2-40B4-BE49-F238E27FC236}">
                <a16:creationId xmlns:a16="http://schemas.microsoft.com/office/drawing/2014/main" id="{2617F0C7-2A91-DD54-86D3-982E354ED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843" y="2010644"/>
            <a:ext cx="3346731" cy="3529280"/>
          </a:xfrm>
          <a:prstGeom prst="ellipse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536" y="2479014"/>
            <a:ext cx="1346716" cy="1363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D7D80-3270-E1EA-B98A-9E66CCE06C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4725" y="1449387"/>
            <a:ext cx="1394011" cy="1325565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C559E0-C9D1-5CD1-A579-699DC3EAE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4246" y="2338232"/>
            <a:ext cx="1254470" cy="1325564"/>
          </a:xfrm>
          <a:prstGeom prst="ellipse">
            <a:avLst/>
          </a:prstGeom>
        </p:spPr>
      </p:pic>
      <p:pic>
        <p:nvPicPr>
          <p:cNvPr id="5" name="Picture 4" descr="A circle with a circle and a circle with a circle and a circle with a circle and a circle with a circle with a circle and a circle with a circle with a circle and a circle with&#10;&#10;Description automatically generated">
            <a:extLst>
              <a:ext uri="{FF2B5EF4-FFF2-40B4-BE49-F238E27FC236}">
                <a16:creationId xmlns:a16="http://schemas.microsoft.com/office/drawing/2014/main" id="{0DD408AD-579D-3063-36D0-1CB84DA635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4725" y="4752899"/>
            <a:ext cx="1346717" cy="1405405"/>
          </a:xfrm>
          <a:prstGeom prst="ellipse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DB60B69-10B5-06AE-35A6-A57B0D77500D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6809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vs Classical Worlds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C168F-0B1D-6357-509F-F9C0E4B45F38}"/>
              </a:ext>
            </a:extLst>
          </p:cNvPr>
          <p:cNvSpPr/>
          <p:nvPr/>
        </p:nvSpPr>
        <p:spPr>
          <a:xfrm>
            <a:off x="8981767" y="-36383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4DEE9-0C63-0B75-720E-E2168335607C}"/>
              </a:ext>
            </a:extLst>
          </p:cNvPr>
          <p:cNvSpPr/>
          <p:nvPr/>
        </p:nvSpPr>
        <p:spPr>
          <a:xfrm>
            <a:off x="8981764" y="2831869"/>
            <a:ext cx="221227" cy="1194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7B2-85EC-EC21-9634-0FBBF021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16" y="758291"/>
            <a:ext cx="468822" cy="486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DFC49-F8D2-F7D9-23F1-DB72243FA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716" y="5612855"/>
            <a:ext cx="477838" cy="48685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02C1D893-9ED9-FE25-7965-5AC5826D72A7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A1C4E-E07C-DD21-DFD5-999A83A3F7E9}"/>
              </a:ext>
            </a:extLst>
          </p:cNvPr>
          <p:cNvSpPr/>
          <p:nvPr/>
        </p:nvSpPr>
        <p:spPr>
          <a:xfrm>
            <a:off x="8981763" y="5612855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485483-2B7E-CD8B-BFB3-7833419B0916}"/>
              </a:ext>
            </a:extLst>
          </p:cNvPr>
          <p:cNvGrpSpPr/>
          <p:nvPr/>
        </p:nvGrpSpPr>
        <p:grpSpPr>
          <a:xfrm>
            <a:off x="423638" y="2831869"/>
            <a:ext cx="2786599" cy="1586724"/>
            <a:chOff x="838199" y="2090058"/>
            <a:chExt cx="3400125" cy="1936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27DC728-3E64-29AD-2349-8F21FAFD1610}"/>
                </a:ext>
              </a:extLst>
            </p:cNvPr>
            <p:cNvGrpSpPr/>
            <p:nvPr/>
          </p:nvGrpSpPr>
          <p:grpSpPr>
            <a:xfrm>
              <a:off x="838199" y="2090058"/>
              <a:ext cx="3400125" cy="1936073"/>
              <a:chOff x="472346" y="138313"/>
              <a:chExt cx="6278008" cy="429793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8B82C8D-4C64-1274-2FC9-63FD6E72D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2346" y="138313"/>
                <a:ext cx="6278008" cy="371745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DC911C8-5974-B458-A432-5456B77EEB90}"/>
                  </a:ext>
                </a:extLst>
              </p:cNvPr>
              <p:cNvSpPr/>
              <p:nvPr/>
            </p:nvSpPr>
            <p:spPr>
              <a:xfrm>
                <a:off x="2106648" y="4082575"/>
                <a:ext cx="882361" cy="353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C6AE9A-EC03-0191-6E25-121E8BDA59FD}"/>
                </a:ext>
              </a:extLst>
            </p:cNvPr>
            <p:cNvSpPr/>
            <p:nvPr/>
          </p:nvSpPr>
          <p:spPr>
            <a:xfrm>
              <a:off x="3031110" y="3635629"/>
              <a:ext cx="1207214" cy="178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5">
            <a:extLst>
              <a:ext uri="{FF2B5EF4-FFF2-40B4-BE49-F238E27FC236}">
                <a16:creationId xmlns:a16="http://schemas.microsoft.com/office/drawing/2014/main" id="{A1A866EC-A761-994E-04F9-6F0310C7C3EB}"/>
              </a:ext>
            </a:extLst>
          </p:cNvPr>
          <p:cNvSpPr txBox="1">
            <a:spLocks/>
          </p:cNvSpPr>
          <p:nvPr/>
        </p:nvSpPr>
        <p:spPr bwMode="auto">
          <a:xfrm>
            <a:off x="1149050" y="4117406"/>
            <a:ext cx="1217386" cy="6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potato</a:t>
            </a:r>
          </a:p>
        </p:txBody>
      </p:sp>
    </p:spTree>
    <p:extLst>
      <p:ext uri="{BB962C8B-B14F-4D97-AF65-F5344CB8AC3E}">
        <p14:creationId xmlns:p14="http://schemas.microsoft.com/office/powerpoint/2010/main" val="16322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le with lines and circles with arrows and a circle with lines and circles&#10;&#10;Description automatically generated with medium confidence">
            <a:extLst>
              <a:ext uri="{FF2B5EF4-FFF2-40B4-BE49-F238E27FC236}">
                <a16:creationId xmlns:a16="http://schemas.microsoft.com/office/drawing/2014/main" id="{8E2C9ED4-8290-FD6D-E955-10F716502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81" y="1974816"/>
            <a:ext cx="3346731" cy="3482777"/>
          </a:xfrm>
          <a:prstGeom prst="ellipse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36" y="2479014"/>
            <a:ext cx="1346716" cy="1363520"/>
          </a:xfrm>
          <a:prstGeom prst="ellipse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F132A7CA-EDF9-FEFF-7AFB-CBA475ED768C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114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le with lines and circles with arrows and a circle with lines and circles&#10;&#10;Description automatically generated with medium confidence">
            <a:extLst>
              <a:ext uri="{FF2B5EF4-FFF2-40B4-BE49-F238E27FC236}">
                <a16:creationId xmlns:a16="http://schemas.microsoft.com/office/drawing/2014/main" id="{8E2C9ED4-8290-FD6D-E955-10F716502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81" y="1974816"/>
            <a:ext cx="3346731" cy="3482777"/>
          </a:xfrm>
          <a:prstGeom prst="ellipse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36" y="2479014"/>
            <a:ext cx="1346716" cy="1363520"/>
          </a:xfrm>
          <a:prstGeom prst="ellipse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72DC8EC2-3E37-90EB-8CC8-617C9E104669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894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rcle with lines and circles&#10;&#10;Description automatically generated">
            <a:extLst>
              <a:ext uri="{FF2B5EF4-FFF2-40B4-BE49-F238E27FC236}">
                <a16:creationId xmlns:a16="http://schemas.microsoft.com/office/drawing/2014/main" id="{DB13C324-8D68-F501-748C-3192FF502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068" y="1974816"/>
            <a:ext cx="3690413" cy="3592747"/>
          </a:xfrm>
          <a:prstGeom prst="ellipse">
            <a:avLst/>
          </a:prstGeom>
        </p:spPr>
      </p:pic>
      <p:pic>
        <p:nvPicPr>
          <p:cNvPr id="3" name="Picture 2" descr="A circle with lines and circles with arrows and a circle with lines and circles&#10;&#10;Description automatically generated with medium confidence">
            <a:extLst>
              <a:ext uri="{FF2B5EF4-FFF2-40B4-BE49-F238E27FC236}">
                <a16:creationId xmlns:a16="http://schemas.microsoft.com/office/drawing/2014/main" id="{8E2C9ED4-8290-FD6D-E955-10F71650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81" y="1974816"/>
            <a:ext cx="3346731" cy="3482777"/>
          </a:xfrm>
          <a:prstGeom prst="ellipse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536" y="2479014"/>
            <a:ext cx="1346716" cy="136352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D7D80-3270-E1EA-B98A-9E66CCE06C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4725" y="1449387"/>
            <a:ext cx="1394011" cy="1325565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C559E0-C9D1-5CD1-A579-699DC3EAE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4246" y="2338232"/>
            <a:ext cx="1254470" cy="1325564"/>
          </a:xfrm>
          <a:prstGeom prst="ellipse">
            <a:avLst/>
          </a:prstGeom>
        </p:spPr>
      </p:pic>
      <p:pic>
        <p:nvPicPr>
          <p:cNvPr id="5" name="Picture 4" descr="A circle with a circle and a circle with a circle and a circle with a circle and a circle with a circle with a circle and a circle with a circle with a circle and a circle with&#10;&#10;Description automatically generated">
            <a:extLst>
              <a:ext uri="{FF2B5EF4-FFF2-40B4-BE49-F238E27FC236}">
                <a16:creationId xmlns:a16="http://schemas.microsoft.com/office/drawing/2014/main" id="{0DD408AD-579D-3063-36D0-1CB84DA635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4725" y="4752899"/>
            <a:ext cx="1346717" cy="1405405"/>
          </a:xfrm>
          <a:prstGeom prst="ellipse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1A15645-C587-93B5-AB1E-5DB561F41F75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8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rcle with lines and circles&#10;&#10;Description automatically generated">
            <a:extLst>
              <a:ext uri="{FF2B5EF4-FFF2-40B4-BE49-F238E27FC236}">
                <a16:creationId xmlns:a16="http://schemas.microsoft.com/office/drawing/2014/main" id="{DB13C324-8D68-F501-748C-3192FF502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068" y="1974816"/>
            <a:ext cx="3690413" cy="3592747"/>
          </a:xfrm>
          <a:prstGeom prst="ellipse">
            <a:avLst/>
          </a:prstGeom>
        </p:spPr>
      </p:pic>
      <p:pic>
        <p:nvPicPr>
          <p:cNvPr id="3" name="Picture 2" descr="A circle with lines and circles with arrows and a circle with lines and circles&#10;&#10;Description automatically generated with medium confidence">
            <a:extLst>
              <a:ext uri="{FF2B5EF4-FFF2-40B4-BE49-F238E27FC236}">
                <a16:creationId xmlns:a16="http://schemas.microsoft.com/office/drawing/2014/main" id="{8E2C9ED4-8290-FD6D-E955-10F71650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81" y="1974816"/>
            <a:ext cx="3346731" cy="3482777"/>
          </a:xfrm>
          <a:prstGeom prst="ellipse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36" y="90456"/>
            <a:ext cx="11645348" cy="1325563"/>
          </a:xfrm>
        </p:spPr>
        <p:txBody>
          <a:bodyPr/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 Product Structure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2D8D84-7BCA-537D-8A2A-6DF8F0E3E82D}"/>
              </a:ext>
            </a:extLst>
          </p:cNvPr>
          <p:cNvCxnSpPr>
            <a:cxnSpLocks/>
          </p:cNvCxnSpPr>
          <p:nvPr/>
        </p:nvCxnSpPr>
        <p:spPr>
          <a:xfrm>
            <a:off x="6096000" y="3730943"/>
            <a:ext cx="1086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013BBB80-B6A0-7D28-55EA-C446B9396AAF}"/>
              </a:ext>
            </a:extLst>
          </p:cNvPr>
          <p:cNvSpPr txBox="1">
            <a:spLocks/>
          </p:cNvSpPr>
          <p:nvPr/>
        </p:nvSpPr>
        <p:spPr bwMode="auto">
          <a:xfrm>
            <a:off x="6046916" y="2991363"/>
            <a:ext cx="1086928" cy="8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48EB9-4721-6682-5162-D7E0AA0E5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2084" y="4525026"/>
            <a:ext cx="1288354" cy="1325563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CBB00-4635-3436-7137-D41603828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833" y="1816232"/>
            <a:ext cx="1217259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95D670-4F47-DDCA-020F-F151BEBE7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536" y="2479014"/>
            <a:ext cx="1346716" cy="136352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D7D80-3270-E1EA-B98A-9E66CCE06C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4725" y="1449387"/>
            <a:ext cx="1394011" cy="1325565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C559E0-C9D1-5CD1-A579-699DC3EAE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4246" y="2338232"/>
            <a:ext cx="1254470" cy="1325564"/>
          </a:xfrm>
          <a:prstGeom prst="ellipse">
            <a:avLst/>
          </a:prstGeom>
        </p:spPr>
      </p:pic>
      <p:pic>
        <p:nvPicPr>
          <p:cNvPr id="5" name="Picture 4" descr="A circle with a circle and a circle with a circle and a circle with a circle and a circle with a circle with a circle and a circle with a circle with a circle and a circle with&#10;&#10;Description automatically generated">
            <a:extLst>
              <a:ext uri="{FF2B5EF4-FFF2-40B4-BE49-F238E27FC236}">
                <a16:creationId xmlns:a16="http://schemas.microsoft.com/office/drawing/2014/main" id="{0DD408AD-579D-3063-36D0-1CB84DA635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4725" y="4752899"/>
            <a:ext cx="1346717" cy="1405405"/>
          </a:xfrm>
          <a:prstGeom prst="ellipse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CD2E9800-40DE-6228-0619-D2629E2D32DA}"/>
              </a:ext>
            </a:extLst>
          </p:cNvPr>
          <p:cNvSpPr txBox="1">
            <a:spLocks/>
          </p:cNvSpPr>
          <p:nvPr/>
        </p:nvSpPr>
        <p:spPr bwMode="auto">
          <a:xfrm>
            <a:off x="161242" y="5775664"/>
            <a:ext cx="4060842" cy="86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>
              <a:lnSpc>
                <a:spcPct val="110000"/>
              </a:lnSpc>
              <a:spcAft>
                <a:spcPts val="3000"/>
              </a:spcAft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general, a TPS has          no well-defined pointer state</a:t>
            </a:r>
            <a:endParaRPr lang="en-US" sz="2500" b="1" dirty="0">
              <a:latin typeface="InaiMathi" pitchFamily="2" charset="0"/>
              <a:cs typeface="InaiMathi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44250-DC64-77C0-1A51-8A6DF4FDF474}"/>
              </a:ext>
            </a:extLst>
          </p:cNvPr>
          <p:cNvSpPr/>
          <p:nvPr/>
        </p:nvSpPr>
        <p:spPr>
          <a:xfrm>
            <a:off x="161242" y="5775664"/>
            <a:ext cx="4060842" cy="837776"/>
          </a:xfrm>
          <a:prstGeom prst="rect">
            <a:avLst/>
          </a:prstGeom>
          <a:solidFill>
            <a:srgbClr val="FFE400">
              <a:alpha val="3007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E99E3E2-D00E-DB32-C32C-3FB4C6B52BEE}"/>
              </a:ext>
            </a:extLst>
          </p:cNvPr>
          <p:cNvSpPr txBox="1">
            <a:spLocks/>
          </p:cNvSpPr>
          <p:nvPr/>
        </p:nvSpPr>
        <p:spPr bwMode="auto">
          <a:xfrm>
            <a:off x="11661058" y="6405097"/>
            <a:ext cx="44916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97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59" y="154009"/>
            <a:ext cx="11104034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Determine the Preferred Division into Subsystems?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5EE3CD-AD43-8567-4268-0AA6107ABAFA}"/>
              </a:ext>
            </a:extLst>
          </p:cNvPr>
          <p:cNvSpPr txBox="1"/>
          <p:nvPr/>
        </p:nvSpPr>
        <p:spPr>
          <a:xfrm>
            <a:off x="5235677" y="8554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A7CAC0-2102-E4C3-B0BE-BFEF9788F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572"/>
            <a:ext cx="8694683" cy="3108194"/>
          </a:xfrm>
        </p:spPr>
        <p:txBody>
          <a:bodyPr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that a valid TPS can exhibit quasi-classical dynamics (has a well-defined pointer state)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Metrics: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Predictability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Robustness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Carroll and Singh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[1]: Both metrics are required</a:t>
            </a:r>
          </a:p>
          <a:p>
            <a:pPr marL="457200" lvl="1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B5EF63-F23E-E3BB-1716-D27032DD3D80}"/>
              </a:ext>
            </a:extLst>
          </p:cNvPr>
          <p:cNvSpPr txBox="1">
            <a:spLocks/>
          </p:cNvSpPr>
          <p:nvPr/>
        </p:nvSpPr>
        <p:spPr bwMode="auto">
          <a:xfrm>
            <a:off x="0" y="6502378"/>
            <a:ext cx="10972801" cy="35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S. M. Carroll and A. Singh, “Quantum Mereology: Factorizing Hilbert Space into Subsystems with Quasi-Classical Dynamics,”</a:t>
            </a:r>
          </a:p>
          <a:p>
            <a:pPr marL="457200" lvl="1" indent="0">
              <a:buFont typeface="Arial" charset="0"/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943F7783-FA7F-AAD6-AC87-AD21FF55191C}"/>
              </a:ext>
            </a:extLst>
          </p:cNvPr>
          <p:cNvSpPr txBox="1">
            <a:spLocks/>
          </p:cNvSpPr>
          <p:nvPr/>
        </p:nvSpPr>
        <p:spPr bwMode="auto">
          <a:xfrm>
            <a:off x="11655972" y="6405097"/>
            <a:ext cx="45425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441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Guiding Question of Thesis: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5EE3CD-AD43-8567-4268-0AA6107ABAFA}"/>
              </a:ext>
            </a:extLst>
          </p:cNvPr>
          <p:cNvSpPr txBox="1"/>
          <p:nvPr/>
        </p:nvSpPr>
        <p:spPr>
          <a:xfrm>
            <a:off x="5235677" y="8554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A7CAC0-2102-E4C3-B0BE-BFEF9788F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348" y="1394334"/>
            <a:ext cx="9929327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relationship between the metrics of “predictability” and “robustness”?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8198FDC-F301-823D-A223-813119208ACD}"/>
              </a:ext>
            </a:extLst>
          </p:cNvPr>
          <p:cNvSpPr txBox="1">
            <a:spLocks/>
          </p:cNvSpPr>
          <p:nvPr/>
        </p:nvSpPr>
        <p:spPr bwMode="auto">
          <a:xfrm>
            <a:off x="838200" y="342900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A16F1F-10FB-B760-C92D-12EA41F20A98}"/>
              </a:ext>
            </a:extLst>
          </p:cNvPr>
          <p:cNvSpPr txBox="1">
            <a:spLocks/>
          </p:cNvSpPr>
          <p:nvPr/>
        </p:nvSpPr>
        <p:spPr bwMode="auto">
          <a:xfrm>
            <a:off x="1170219" y="4669325"/>
            <a:ext cx="1070762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 machine learning algorithm to search the space of all possible TPSs to find qcTPSs according to each metric.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Font typeface="Arial" charset="0"/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AD5A0FEF-9390-033A-3972-7648C3B23C44}"/>
              </a:ext>
            </a:extLst>
          </p:cNvPr>
          <p:cNvSpPr txBox="1">
            <a:spLocks/>
          </p:cNvSpPr>
          <p:nvPr/>
        </p:nvSpPr>
        <p:spPr bwMode="auto">
          <a:xfrm>
            <a:off x="11645462" y="6405097"/>
            <a:ext cx="4647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776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Predictability Implies Robustness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ECC43-B90A-A000-F3D8-BE15CA8FA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118" y="1212335"/>
            <a:ext cx="8283763" cy="4902345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1A598D4-2E6A-B5DF-709A-06D74885DAD7}"/>
              </a:ext>
            </a:extLst>
          </p:cNvPr>
          <p:cNvSpPr txBox="1">
            <a:spLocks/>
          </p:cNvSpPr>
          <p:nvPr/>
        </p:nvSpPr>
        <p:spPr bwMode="auto">
          <a:xfrm>
            <a:off x="11655972" y="6405097"/>
            <a:ext cx="45425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57045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Predictability Implies Robustness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1EB08F-C11F-803E-D32F-7497253FC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183" y="1199312"/>
            <a:ext cx="8305634" cy="4924205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5F59DF6F-D383-CD45-622B-CDF6864B7BFE}"/>
              </a:ext>
            </a:extLst>
          </p:cNvPr>
          <p:cNvSpPr txBox="1">
            <a:spLocks/>
          </p:cNvSpPr>
          <p:nvPr/>
        </p:nvSpPr>
        <p:spPr bwMode="auto">
          <a:xfrm>
            <a:off x="11656178" y="6321425"/>
            <a:ext cx="42491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F201779-CDC5-1CD6-828D-7A4E4A25E422}"/>
              </a:ext>
            </a:extLst>
          </p:cNvPr>
          <p:cNvSpPr txBox="1">
            <a:spLocks/>
          </p:cNvSpPr>
          <p:nvPr/>
        </p:nvSpPr>
        <p:spPr bwMode="auto">
          <a:xfrm>
            <a:off x="11655972" y="6405097"/>
            <a:ext cx="45425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576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Predictability Implies Robustness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ECC43-B90A-A000-F3D8-BE15CA8FA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64" y="1905689"/>
            <a:ext cx="5741773" cy="3397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D5A55E-6E7B-7B34-4E93-78C185DFB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464" y="1905689"/>
            <a:ext cx="5835720" cy="3459854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E2067A50-A62C-AA40-44A5-CF7AB6994DC4}"/>
              </a:ext>
            </a:extLst>
          </p:cNvPr>
          <p:cNvSpPr txBox="1">
            <a:spLocks/>
          </p:cNvSpPr>
          <p:nvPr/>
        </p:nvSpPr>
        <p:spPr bwMode="auto">
          <a:xfrm>
            <a:off x="11655972" y="6405097"/>
            <a:ext cx="45425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448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Predictability Implies Robustness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D98DE9-4AA5-7E35-B320-27BEFC7CD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381797"/>
            <a:ext cx="10744200" cy="5116285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6073BD24-06F4-9406-20A2-AD220CB3DB61}"/>
              </a:ext>
            </a:extLst>
          </p:cNvPr>
          <p:cNvSpPr txBox="1">
            <a:spLocks/>
          </p:cNvSpPr>
          <p:nvPr/>
        </p:nvSpPr>
        <p:spPr bwMode="auto">
          <a:xfrm>
            <a:off x="11655972" y="6405097"/>
            <a:ext cx="45425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4742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vs Classical Worlds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C168F-0B1D-6357-509F-F9C0E4B45F38}"/>
              </a:ext>
            </a:extLst>
          </p:cNvPr>
          <p:cNvSpPr/>
          <p:nvPr/>
        </p:nvSpPr>
        <p:spPr>
          <a:xfrm>
            <a:off x="8981767" y="-36383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4DEE9-0C63-0B75-720E-E2168335607C}"/>
              </a:ext>
            </a:extLst>
          </p:cNvPr>
          <p:cNvSpPr/>
          <p:nvPr/>
        </p:nvSpPr>
        <p:spPr>
          <a:xfrm>
            <a:off x="8981764" y="2831869"/>
            <a:ext cx="221227" cy="1194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7B2-85EC-EC21-9634-0FBBF021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16" y="758291"/>
            <a:ext cx="468822" cy="486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DFC49-F8D2-F7D9-23F1-DB72243FA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716" y="5612855"/>
            <a:ext cx="477838" cy="48685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02C1D893-9ED9-FE25-7965-5AC5826D72A7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A1C4E-E07C-DD21-DFD5-999A83A3F7E9}"/>
              </a:ext>
            </a:extLst>
          </p:cNvPr>
          <p:cNvSpPr/>
          <p:nvPr/>
        </p:nvSpPr>
        <p:spPr>
          <a:xfrm>
            <a:off x="8981763" y="5612855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485483-2B7E-CD8B-BFB3-7833419B0916}"/>
              </a:ext>
            </a:extLst>
          </p:cNvPr>
          <p:cNvGrpSpPr/>
          <p:nvPr/>
        </p:nvGrpSpPr>
        <p:grpSpPr>
          <a:xfrm>
            <a:off x="3797308" y="2831869"/>
            <a:ext cx="2786599" cy="1586724"/>
            <a:chOff x="838199" y="2090058"/>
            <a:chExt cx="3400125" cy="1936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27DC728-3E64-29AD-2349-8F21FAFD1610}"/>
                </a:ext>
              </a:extLst>
            </p:cNvPr>
            <p:cNvGrpSpPr/>
            <p:nvPr/>
          </p:nvGrpSpPr>
          <p:grpSpPr>
            <a:xfrm>
              <a:off x="838199" y="2090058"/>
              <a:ext cx="3400125" cy="1936073"/>
              <a:chOff x="472346" y="138313"/>
              <a:chExt cx="6278008" cy="429793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8B82C8D-4C64-1274-2FC9-63FD6E72D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2346" y="138313"/>
                <a:ext cx="6278008" cy="371745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DC911C8-5974-B458-A432-5456B77EEB90}"/>
                  </a:ext>
                </a:extLst>
              </p:cNvPr>
              <p:cNvSpPr/>
              <p:nvPr/>
            </p:nvSpPr>
            <p:spPr>
              <a:xfrm>
                <a:off x="2106648" y="4082575"/>
                <a:ext cx="882361" cy="353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C6AE9A-EC03-0191-6E25-121E8BDA59FD}"/>
                </a:ext>
              </a:extLst>
            </p:cNvPr>
            <p:cNvSpPr/>
            <p:nvPr/>
          </p:nvSpPr>
          <p:spPr>
            <a:xfrm>
              <a:off x="3031110" y="3635629"/>
              <a:ext cx="1207214" cy="178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93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496C-9509-CCA0-60EF-723A7914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9371-73C3-4AB6-0997-6AD2C1347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761637"/>
          </a:xfrm>
        </p:spPr>
        <p:txBody>
          <a:bodyPr/>
          <a:lstStyle/>
          <a:p>
            <a:pPr marL="347472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Predictability implies robustness.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BE21D42-727D-968A-CF71-4A55EDC45052}"/>
              </a:ext>
            </a:extLst>
          </p:cNvPr>
          <p:cNvSpPr txBox="1">
            <a:spLocks/>
          </p:cNvSpPr>
          <p:nvPr/>
        </p:nvSpPr>
        <p:spPr bwMode="auto">
          <a:xfrm>
            <a:off x="11671540" y="6405097"/>
            <a:ext cx="43868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332094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496C-9509-CCA0-60EF-723A7914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9371-73C3-4AB6-0997-6AD2C1347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761637"/>
          </a:xfrm>
        </p:spPr>
        <p:txBody>
          <a:bodyPr/>
          <a:lstStyle/>
          <a:p>
            <a:pPr marL="347472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Predictability implies robustness. In particular, a TPS with a minimal predictability score must also have a minimal robustness score. 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963EBE8C-7F2C-21DC-E997-98020A16B245}"/>
              </a:ext>
            </a:extLst>
          </p:cNvPr>
          <p:cNvSpPr txBox="1">
            <a:spLocks/>
          </p:cNvSpPr>
          <p:nvPr/>
        </p:nvSpPr>
        <p:spPr bwMode="auto">
          <a:xfrm>
            <a:off x="11671540" y="6405097"/>
            <a:ext cx="43868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024575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496C-9509-CCA0-60EF-723A7914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9371-73C3-4AB6-0997-6AD2C1347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761637"/>
          </a:xfrm>
        </p:spPr>
        <p:txBody>
          <a:bodyPr/>
          <a:lstStyle/>
          <a:p>
            <a:pPr marL="347472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Predictability implies robustness. In particular, a TPS with a minimal predictability score must also have a minimal robustness score. </a:t>
            </a:r>
          </a:p>
          <a:p>
            <a:pPr marL="347472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Quasi-classical TPSs exhibit a significantly higher variance of scores across their initial states than a generic TPS.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36E57AD-816E-001A-3E17-96BD0F72C4F8}"/>
              </a:ext>
            </a:extLst>
          </p:cNvPr>
          <p:cNvSpPr txBox="1">
            <a:spLocks/>
          </p:cNvSpPr>
          <p:nvPr/>
        </p:nvSpPr>
        <p:spPr bwMode="auto">
          <a:xfrm>
            <a:off x="11671540" y="6405097"/>
            <a:ext cx="43868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324681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D37F71B-C1C0-F0E5-4DAE-9D38D0FC5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742810"/>
            <a:ext cx="10744200" cy="3372379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Setter for all of the time he’s spent talking with me about quantum and his incredible guidance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Dwight, Prof. Moore, and the rest of the Pomona Physics Department for their unwavering support both throughout this thesis and my time at Pomona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Dwight for pushing me to attempt an explanation of my thesis without any equations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of the context in my life that has provided me with the privileged opportunity to study physics at Pomona College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indeterminacy of quantum mechanics for deeply connecting me to the universe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450F4-5877-35BB-1F5E-5A4EA4F5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Gratitude</a:t>
            </a:r>
          </a:p>
        </p:txBody>
      </p:sp>
    </p:spTree>
    <p:extLst>
      <p:ext uri="{BB962C8B-B14F-4D97-AF65-F5344CB8AC3E}">
        <p14:creationId xmlns:p14="http://schemas.microsoft.com/office/powerpoint/2010/main" val="42589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Variance Greater for qcTPS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77C8C-52CD-0661-A3E8-8DBEAD8B0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675" y="1174436"/>
            <a:ext cx="8604650" cy="49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3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Variance Greater for qcTPS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4A1A0-5908-2F61-7779-7EF970FE4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551" y="1177505"/>
            <a:ext cx="8596897" cy="50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E0450F4-5877-35BB-1F5E-5A4EA4F5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I Actually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C6033-6022-4E64-9C72-300E6F2DA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89865">
            <a:off x="733594" y="3064455"/>
            <a:ext cx="4772152" cy="2556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EC583-3384-FCFC-B6A1-D45E1C649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09763">
            <a:off x="7488717" y="1382964"/>
            <a:ext cx="4014403" cy="2893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F33F2-E4A6-567F-8101-E00B3F31A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0000">
            <a:off x="3861562" y="4786632"/>
            <a:ext cx="7832944" cy="827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BB8EFA-1D7C-FBE7-D857-A027725DB5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43800">
            <a:off x="1677502" y="1779675"/>
            <a:ext cx="5330031" cy="3788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888A9C-BA4B-78BE-F008-E99201E015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08632">
            <a:off x="6900090" y="2024521"/>
            <a:ext cx="4083795" cy="39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Predictability and Robustness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iagram of a circle with a circle and a circle with a circle and a circle with a circle with a circle and a circle with a circle with a circle and a circle with a circle with&#10;&#10;Description automatically generated">
            <a:extLst>
              <a:ext uri="{FF2B5EF4-FFF2-40B4-BE49-F238E27FC236}">
                <a16:creationId xmlns:a16="http://schemas.microsoft.com/office/drawing/2014/main" id="{AD54C731-2A4A-7569-0E19-370732F9F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08" y="2929924"/>
            <a:ext cx="6074492" cy="2072235"/>
          </a:xfrm>
          <a:prstGeom prst="rect">
            <a:avLst/>
          </a:prstGeom>
        </p:spPr>
      </p:pic>
      <p:pic>
        <p:nvPicPr>
          <p:cNvPr id="3" name="Picture 2" descr="A diagram of a circle with a circle and a circle with a circle and a circle with a circle with a circle and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B26A7AEB-9221-E631-67CE-B939A8515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1116101"/>
            <a:ext cx="6226277" cy="2276567"/>
          </a:xfrm>
          <a:prstGeom prst="rect">
            <a:avLst/>
          </a:prstGeom>
        </p:spPr>
      </p:pic>
      <p:pic>
        <p:nvPicPr>
          <p:cNvPr id="5" name="Picture 4" descr="A diagram of a circle with a circle and a circle with a circle and a circle with a circle and a circle with a circle and a circle with a circle and a circle with a circle and&#10;&#10;Description automatically generated">
            <a:extLst>
              <a:ext uri="{FF2B5EF4-FFF2-40B4-BE49-F238E27FC236}">
                <a16:creationId xmlns:a16="http://schemas.microsoft.com/office/drawing/2014/main" id="{7651BEC7-CEBD-2DA0-0DC3-526B2ABA5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99" y="4266007"/>
            <a:ext cx="6226277" cy="22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vs Classical Worlds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C168F-0B1D-6357-509F-F9C0E4B45F38}"/>
              </a:ext>
            </a:extLst>
          </p:cNvPr>
          <p:cNvSpPr/>
          <p:nvPr/>
        </p:nvSpPr>
        <p:spPr>
          <a:xfrm>
            <a:off x="8981767" y="-36383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4DEE9-0C63-0B75-720E-E2168335607C}"/>
              </a:ext>
            </a:extLst>
          </p:cNvPr>
          <p:cNvSpPr/>
          <p:nvPr/>
        </p:nvSpPr>
        <p:spPr>
          <a:xfrm>
            <a:off x="8981764" y="2831869"/>
            <a:ext cx="221227" cy="1194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7B2-85EC-EC21-9634-0FBBF021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16" y="758291"/>
            <a:ext cx="468822" cy="486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DFC49-F8D2-F7D9-23F1-DB72243FA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716" y="5612855"/>
            <a:ext cx="477838" cy="48685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02C1D893-9ED9-FE25-7965-5AC5826D72A7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A1C4E-E07C-DD21-DFD5-999A83A3F7E9}"/>
              </a:ext>
            </a:extLst>
          </p:cNvPr>
          <p:cNvSpPr/>
          <p:nvPr/>
        </p:nvSpPr>
        <p:spPr>
          <a:xfrm>
            <a:off x="8981763" y="5612855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21FA00-C562-78D3-D25D-F96E60B3A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394" y="4162887"/>
            <a:ext cx="2425964" cy="13132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486CDC5-6AE8-6A83-2417-28687D73C092}"/>
              </a:ext>
            </a:extLst>
          </p:cNvPr>
          <p:cNvGrpSpPr/>
          <p:nvPr/>
        </p:nvGrpSpPr>
        <p:grpSpPr>
          <a:xfrm>
            <a:off x="7773421" y="1335956"/>
            <a:ext cx="2416683" cy="1372422"/>
            <a:chOff x="3943350" y="1430876"/>
            <a:chExt cx="7639050" cy="43381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2449AA-ED48-5338-552B-6C80526EE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2400" y="1476451"/>
              <a:ext cx="7620000" cy="42926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29D709-7503-C935-C745-AEB764869493}"/>
                </a:ext>
              </a:extLst>
            </p:cNvPr>
            <p:cNvSpPr/>
            <p:nvPr/>
          </p:nvSpPr>
          <p:spPr>
            <a:xfrm>
              <a:off x="3943350" y="1430876"/>
              <a:ext cx="1214394" cy="514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74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A2FA31-16A3-4DEF-CB52-30CAB410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9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vs Classical Worlds</a:t>
            </a:r>
          </a:p>
        </p:txBody>
      </p:sp>
      <p:pic>
        <p:nvPicPr>
          <p:cNvPr id="1042" name="Picture 18" descr="page1image66487280">
            <a:extLst>
              <a:ext uri="{FF2B5EF4-FFF2-40B4-BE49-F238E27FC236}">
                <a16:creationId xmlns:a16="http://schemas.microsoft.com/office/drawing/2014/main" id="{4172D885-3824-C362-51E1-4E73B1F0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66487392">
            <a:extLst>
              <a:ext uri="{FF2B5EF4-FFF2-40B4-BE49-F238E27FC236}">
                <a16:creationId xmlns:a16="http://schemas.microsoft.com/office/drawing/2014/main" id="{52A13472-D44C-2691-461C-E3EB5E46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66486832">
            <a:extLst>
              <a:ext uri="{FF2B5EF4-FFF2-40B4-BE49-F238E27FC236}">
                <a16:creationId xmlns:a16="http://schemas.microsoft.com/office/drawing/2014/main" id="{D3ADB0AB-1F69-833F-33B7-5174D76B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C168F-0B1D-6357-509F-F9C0E4B45F38}"/>
              </a:ext>
            </a:extLst>
          </p:cNvPr>
          <p:cNvSpPr/>
          <p:nvPr/>
        </p:nvSpPr>
        <p:spPr>
          <a:xfrm>
            <a:off x="8981767" y="-36383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4DEE9-0C63-0B75-720E-E2168335607C}"/>
              </a:ext>
            </a:extLst>
          </p:cNvPr>
          <p:cNvSpPr/>
          <p:nvPr/>
        </p:nvSpPr>
        <p:spPr>
          <a:xfrm>
            <a:off x="8981764" y="2831869"/>
            <a:ext cx="221227" cy="1194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7B2-85EC-EC21-9634-0FBBF021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16" y="758291"/>
            <a:ext cx="468822" cy="486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DFC49-F8D2-F7D9-23F1-DB72243FA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716" y="5612855"/>
            <a:ext cx="477838" cy="48685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02C1D893-9ED9-FE25-7965-5AC5826D72A7}"/>
              </a:ext>
            </a:extLst>
          </p:cNvPr>
          <p:cNvSpPr txBox="1">
            <a:spLocks/>
          </p:cNvSpPr>
          <p:nvPr/>
        </p:nvSpPr>
        <p:spPr bwMode="auto">
          <a:xfrm>
            <a:off x="11794143" y="6405097"/>
            <a:ext cx="31608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A1C4E-E07C-DD21-DFD5-999A83A3F7E9}"/>
              </a:ext>
            </a:extLst>
          </p:cNvPr>
          <p:cNvSpPr/>
          <p:nvPr/>
        </p:nvSpPr>
        <p:spPr>
          <a:xfrm>
            <a:off x="8981763" y="5612855"/>
            <a:ext cx="221227" cy="12451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21FA00-C562-78D3-D25D-F96E60B3A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394" y="4162887"/>
            <a:ext cx="2425964" cy="13132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486CDC5-6AE8-6A83-2417-28687D73C092}"/>
              </a:ext>
            </a:extLst>
          </p:cNvPr>
          <p:cNvGrpSpPr/>
          <p:nvPr/>
        </p:nvGrpSpPr>
        <p:grpSpPr>
          <a:xfrm>
            <a:off x="7773421" y="1335956"/>
            <a:ext cx="2416683" cy="1372422"/>
            <a:chOff x="3943350" y="1430876"/>
            <a:chExt cx="7639050" cy="43381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2449AA-ED48-5338-552B-6C80526EE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2400" y="1476451"/>
              <a:ext cx="7620000" cy="42926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29D709-7503-C935-C745-AEB764869493}"/>
                </a:ext>
              </a:extLst>
            </p:cNvPr>
            <p:cNvSpPr/>
            <p:nvPr/>
          </p:nvSpPr>
          <p:spPr>
            <a:xfrm>
              <a:off x="3943350" y="1430876"/>
              <a:ext cx="1214394" cy="514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1FCD769-A431-4D63-426A-B8CA4DB48FD4}"/>
              </a:ext>
            </a:extLst>
          </p:cNvPr>
          <p:cNvSpPr/>
          <p:nvPr/>
        </p:nvSpPr>
        <p:spPr>
          <a:xfrm rot="9310830">
            <a:off x="9046824" y="1300395"/>
            <a:ext cx="200025" cy="44055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EDCFCA-9974-0D31-A015-7C4ED8AA2C58}"/>
              </a:ext>
            </a:extLst>
          </p:cNvPr>
          <p:cNvSpPr/>
          <p:nvPr/>
        </p:nvSpPr>
        <p:spPr>
          <a:xfrm rot="12357707">
            <a:off x="8973461" y="1287489"/>
            <a:ext cx="200025" cy="44055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7"/>
    </mc:Choice>
    <mc:Fallback xmlns="">
      <p:transition spd="slow" advTm="21297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797979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1ACB2B48-7EB0-944D-BCF2-3E3ECC6BC31D}" vid="{4C6AEF7E-BF40-024E-951D-A4091BFA8D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11135</TotalTime>
  <Words>4815</Words>
  <Application>Microsoft Macintosh PowerPoint</Application>
  <PresentationFormat>Widescreen</PresentationFormat>
  <Paragraphs>762</Paragraphs>
  <Slides>77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Arial</vt:lpstr>
      <vt:lpstr>Calibri</vt:lpstr>
      <vt:lpstr>Calibri Light</vt:lpstr>
      <vt:lpstr>InaiMathi</vt:lpstr>
      <vt:lpstr>Inter</vt:lpstr>
      <vt:lpstr>Times New Roman</vt:lpstr>
      <vt:lpstr>Office Theme</vt:lpstr>
      <vt:lpstr>Decoherence, Predictability, and Robustness: Investigating the Preferred Division of a Quantum System into Subsystems</vt:lpstr>
      <vt:lpstr>Quantum vs Classical Worlds</vt:lpstr>
      <vt:lpstr>Quantum vs Classical Worlds</vt:lpstr>
      <vt:lpstr>Quantum vs Classical Worlds</vt:lpstr>
      <vt:lpstr>Quantum vs Classical Worlds</vt:lpstr>
      <vt:lpstr>Quantum vs Classical Worlds</vt:lpstr>
      <vt:lpstr>Quantum vs Classical Worlds</vt:lpstr>
      <vt:lpstr>Quantum vs Classical Worlds</vt:lpstr>
      <vt:lpstr>Quantum vs Classical Worlds</vt:lpstr>
      <vt:lpstr>Quantum vs Classical Worlds</vt:lpstr>
      <vt:lpstr>Potato in a Superposition State</vt:lpstr>
      <vt:lpstr>Potato in a Superposition State</vt:lpstr>
      <vt:lpstr>Potato in a Superposition State</vt:lpstr>
      <vt:lpstr>Potato in a Superposition State</vt:lpstr>
      <vt:lpstr>Potato in a Superposition State</vt:lpstr>
      <vt:lpstr>Potato in a Superposition State</vt:lpstr>
      <vt:lpstr>Potato in a Superposition State</vt:lpstr>
      <vt:lpstr>Potato in a Superposition State</vt:lpstr>
      <vt:lpstr>Potato in a Superposition State</vt:lpstr>
      <vt:lpstr>Potato in a Superposition State</vt:lpstr>
      <vt:lpstr>Decoherence to a Pointer State</vt:lpstr>
      <vt:lpstr>Decoherence to a Pointer State</vt:lpstr>
      <vt:lpstr>Decoherence to a Pointer State</vt:lpstr>
      <vt:lpstr>Decoherence to a Pointer State</vt:lpstr>
      <vt:lpstr>Decoherence to a Pointer State</vt:lpstr>
      <vt:lpstr>Decoherence to a Pointer State</vt:lpstr>
      <vt:lpstr>Decoherence to a Pointer State</vt:lpstr>
      <vt:lpstr>Potato Initialized in a Pointer State</vt:lpstr>
      <vt:lpstr>Potato Initialized in a Pointer State</vt:lpstr>
      <vt:lpstr>Potato Initialized in a Pointer State</vt:lpstr>
      <vt:lpstr>Potato Initialized in a Pointer State</vt:lpstr>
      <vt:lpstr>Potato Initialized in a Pointer State</vt:lpstr>
      <vt:lpstr>Focus of Thesis:</vt:lpstr>
      <vt:lpstr>The Bloch Ball: A Visualization Tool</vt:lpstr>
      <vt:lpstr>The Bloch Ball: A Visualization Tool</vt:lpstr>
      <vt:lpstr>The Bloch Ball: A Visualization Tool</vt:lpstr>
      <vt:lpstr>The Bloch Ball: A Visualization Tool</vt:lpstr>
      <vt:lpstr>The Bloch Ball: A Visualization Tool</vt:lpstr>
      <vt:lpstr>Tensor Product Structures</vt:lpstr>
      <vt:lpstr>Tensor Product Structures</vt:lpstr>
      <vt:lpstr>Tensor Product Structures</vt:lpstr>
      <vt:lpstr>Tensor Product Structures</vt:lpstr>
      <vt:lpstr>Tensor Product Structures</vt:lpstr>
      <vt:lpstr>Tensor Product Structures</vt:lpstr>
      <vt:lpstr>Tensor Product Structures</vt:lpstr>
      <vt:lpstr>Quasi-classical Tensor Product Structure (qcTPS)</vt:lpstr>
      <vt:lpstr>Quasi-classical Tensor Product Structure (qcTPS)</vt:lpstr>
      <vt:lpstr>Quasi-classical Tensor Product Structure (qcTPS)</vt:lpstr>
      <vt:lpstr>Quasi-classical Tensor Product Structure (qcTPS)</vt:lpstr>
      <vt:lpstr>Quasi-classical Tensor Product Structure (qcTPS)</vt:lpstr>
      <vt:lpstr>Quasi-classical Tensor Product Structure (qcTPS)</vt:lpstr>
      <vt:lpstr>Tensor Product Structures</vt:lpstr>
      <vt:lpstr>Tensor Product Structures</vt:lpstr>
      <vt:lpstr>Generic Tensor Product Structure</vt:lpstr>
      <vt:lpstr>Generic Tensor Product Structure</vt:lpstr>
      <vt:lpstr>Generic Tensor Product Structure</vt:lpstr>
      <vt:lpstr>Generic Tensor Product Structure</vt:lpstr>
      <vt:lpstr>Generic Tensor Product Structure</vt:lpstr>
      <vt:lpstr>Generic Tensor Product Structure</vt:lpstr>
      <vt:lpstr>Generic Tensor Product Structure</vt:lpstr>
      <vt:lpstr>Generic Tensor Product Structure</vt:lpstr>
      <vt:lpstr>Generic Tensor Product Structure</vt:lpstr>
      <vt:lpstr>Generic Tensor Product Structure</vt:lpstr>
      <vt:lpstr>How to Determine the Preferred Division into Subsystems?</vt:lpstr>
      <vt:lpstr>Primary Guiding Question of Thesis:</vt:lpstr>
      <vt:lpstr>Results: Predictability Implies Robustness</vt:lpstr>
      <vt:lpstr>Results: Predictability Implies Robustness</vt:lpstr>
      <vt:lpstr>Results: Predictability Implies Robustness</vt:lpstr>
      <vt:lpstr>Results: Predictability Implies Robustness</vt:lpstr>
      <vt:lpstr>Conclusions</vt:lpstr>
      <vt:lpstr>Conclusions</vt:lpstr>
      <vt:lpstr>Conclusions</vt:lpstr>
      <vt:lpstr>Gratitude</vt:lpstr>
      <vt:lpstr>Results: Variance Greater for qcTPS</vt:lpstr>
      <vt:lpstr>Results: Variance Greater for qcTPS</vt:lpstr>
      <vt:lpstr>What Did I Actually Do?</vt:lpstr>
      <vt:lpstr>Predictability and Robustness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Raucci, Melissa</dc:creator>
  <cp:lastModifiedBy>Aiden Karpf</cp:lastModifiedBy>
  <cp:revision>119</cp:revision>
  <dcterms:created xsi:type="dcterms:W3CDTF">2023-07-05T13:08:53Z</dcterms:created>
  <dcterms:modified xsi:type="dcterms:W3CDTF">2025-05-01T21:35:59Z</dcterms:modified>
</cp:coreProperties>
</file>